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700" r:id="rId5"/>
    <p:sldId id="354" r:id="rId6"/>
    <p:sldId id="1001" r:id="rId7"/>
    <p:sldId id="707" r:id="rId8"/>
    <p:sldId id="998" r:id="rId9"/>
    <p:sldId id="996" r:id="rId10"/>
    <p:sldId id="708" r:id="rId11"/>
    <p:sldId id="997" r:id="rId12"/>
    <p:sldId id="711" r:id="rId13"/>
    <p:sldId id="1004" r:id="rId14"/>
    <p:sldId id="1008" r:id="rId15"/>
    <p:sldId id="1010" r:id="rId16"/>
    <p:sldId id="994" r:id="rId17"/>
    <p:sldId id="1002" r:id="rId18"/>
    <p:sldId id="1009" r:id="rId19"/>
    <p:sldId id="1005" r:id="rId20"/>
    <p:sldId id="716" r:id="rId21"/>
    <p:sldId id="715" r:id="rId22"/>
    <p:sldId id="33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061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orient="horz" pos="120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0EA706-BB20-FE08-CCA2-A1731BD38F20}" name="Macák Ondřej Ing." initials="OM" userId="S::ondrej.macak@rsd.cz::507e3c30-8390-4147-8e3d-ed276172db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icl Martin Ing." initials="ŠMI" lastIdx="1" clrIdx="0">
    <p:extLst>
      <p:ext uri="{19B8F6BF-5375-455C-9EA6-DF929625EA0E}">
        <p15:presenceInfo xmlns:p15="http://schemas.microsoft.com/office/powerpoint/2012/main" userId="S::martin.spicl@rsd.cz::34361fd3-731a-47f5-b3bf-421b9b657c27" providerId="AD"/>
      </p:ext>
    </p:extLst>
  </p:cmAuthor>
  <p:cmAuthor id="2" name="Hrušková Martina Ing. MBA" initials="HMIM" lastIdx="30" clrIdx="1">
    <p:extLst>
      <p:ext uri="{19B8F6BF-5375-455C-9EA6-DF929625EA0E}">
        <p15:presenceInfo xmlns:p15="http://schemas.microsoft.com/office/powerpoint/2012/main" userId="S::Martina.Hruskova@rsd.cz::5f77b40a-155c-49a9-812c-22764c4870fe" providerId="AD"/>
      </p:ext>
    </p:extLst>
  </p:cmAuthor>
  <p:cmAuthor id="3" name="Jadlovský Milan Ing." initials="JMI" lastIdx="1" clrIdx="2">
    <p:extLst>
      <p:ext uri="{19B8F6BF-5375-455C-9EA6-DF929625EA0E}">
        <p15:presenceInfo xmlns:p15="http://schemas.microsoft.com/office/powerpoint/2012/main" userId="S::milan.jadlovsky@rsd.cz::56bc0609-c594-4086-9ad1-86814c6327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33CC"/>
    <a:srgbClr val="0000FF"/>
    <a:srgbClr val="FFFFFF"/>
    <a:srgbClr val="1D96DC"/>
    <a:srgbClr val="DFE7F5"/>
    <a:srgbClr val="515151"/>
    <a:srgbClr val="09417A"/>
    <a:srgbClr val="D1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0"/>
  </p:normalViewPr>
  <p:slideViewPr>
    <p:cSldViewPr showGuides="1">
      <p:cViewPr varScale="1">
        <p:scale>
          <a:sx n="93" d="100"/>
          <a:sy n="93" d="100"/>
        </p:scale>
        <p:origin x="53" y="53"/>
      </p:cViewPr>
      <p:guideLst>
        <p:guide pos="3840"/>
        <p:guide pos="7061"/>
        <p:guide pos="438"/>
        <p:guide orient="horz" pos="300"/>
        <p:guide orient="horz" pos="1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F1BB-F31A-4CB0-B429-35A92651BC2C}" type="datetimeFigureOut">
              <a:rPr lang="cs-CZ" smtClean="0"/>
              <a:t>30.06.2026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A8C11-65F7-4089-8DFC-C4D25234B70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1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61D55-9E52-449E-89B8-9CCA5FAEDAE0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7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nadpis 1">
            <a:extLst>
              <a:ext uri="{FF2B5EF4-FFF2-40B4-BE49-F238E27FC236}">
                <a16:creationId xmlns:a16="http://schemas.microsoft.com/office/drawing/2014/main" id="{F3E8CE4D-E5D9-486C-EEA3-0036DE0F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925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598CD926-1D4F-41FB-DB89-903521AB34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738" y="1916113"/>
            <a:ext cx="5402262" cy="4260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5">
            <a:extLst>
              <a:ext uri="{FF2B5EF4-FFF2-40B4-BE49-F238E27FC236}">
                <a16:creationId xmlns:a16="http://schemas.microsoft.com/office/drawing/2014/main" id="{451072EA-70D4-35EA-CC5E-75D9BA271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8048" y="1916113"/>
            <a:ext cx="4682877" cy="42735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datum 1">
            <a:extLst>
              <a:ext uri="{FF2B5EF4-FFF2-40B4-BE49-F238E27FC236}">
                <a16:creationId xmlns:a16="http://schemas.microsoft.com/office/drawing/2014/main" id="{17890628-5E66-198F-8940-19BD8CB3C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6474293"/>
            <a:ext cx="3961656" cy="16899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Ředitelství silnic a dálnic    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/>
              <a:t>    </a:t>
            </a:r>
            <a:r>
              <a:rPr lang="cs-CZ" b="1" dirty="0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323751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datum 1">
            <a:extLst>
              <a:ext uri="{FF2B5EF4-FFF2-40B4-BE49-F238E27FC236}">
                <a16:creationId xmlns:a16="http://schemas.microsoft.com/office/drawing/2014/main" id="{96788185-B762-42E2-25C7-893E5A9B3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6474293"/>
            <a:ext cx="3961656" cy="16899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Ředitelství silnic a dálnic    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/>
              <a:t>    </a:t>
            </a:r>
            <a:r>
              <a:rPr lang="cs-CZ" b="1" dirty="0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154789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nadpis 1">
            <a:extLst>
              <a:ext uri="{FF2B5EF4-FFF2-40B4-BE49-F238E27FC236}">
                <a16:creationId xmlns:a16="http://schemas.microsoft.com/office/drawing/2014/main" id="{B7E3D102-7642-3574-2B1A-187B2B03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925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0C3B03E8-14D1-3508-ABCD-04061C5114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738" y="1916113"/>
            <a:ext cx="10515600" cy="4260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Upravte styly předlohy textu. Slide s dlouhým textem…</a:t>
            </a:r>
          </a:p>
        </p:txBody>
      </p:sp>
      <p:sp>
        <p:nvSpPr>
          <p:cNvPr id="11" name="Zástupný symbol pro datum 1">
            <a:extLst>
              <a:ext uri="{FF2B5EF4-FFF2-40B4-BE49-F238E27FC236}">
                <a16:creationId xmlns:a16="http://schemas.microsoft.com/office/drawing/2014/main" id="{00B0E3EB-0E6B-A253-3C1C-57A3CE596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6474293"/>
            <a:ext cx="3961656" cy="16899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Ředitelství silnic a dálnic    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/>
              <a:t>    </a:t>
            </a:r>
            <a:r>
              <a:rPr lang="cs-CZ" b="1" dirty="0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21424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95325" y="1916113"/>
            <a:ext cx="5410656" cy="360759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95325" y="2537558"/>
            <a:ext cx="5410656" cy="3684588"/>
          </a:xfrm>
        </p:spPr>
        <p:txBody>
          <a:bodyPr lIns="0" tIns="0" rIns="0" bIns="0" anchor="t" anchorCtr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456039" y="1920378"/>
            <a:ext cx="4833129" cy="35649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456039" y="2537558"/>
            <a:ext cx="4833129" cy="3684588"/>
          </a:xfrm>
        </p:spPr>
        <p:txBody>
          <a:bodyPr lIns="0" tIns="0" rIns="0" bIns="0" anchor="t" anchorCtr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nadpis 1">
            <a:extLst>
              <a:ext uri="{FF2B5EF4-FFF2-40B4-BE49-F238E27FC236}">
                <a16:creationId xmlns:a16="http://schemas.microsoft.com/office/drawing/2014/main" id="{F4831EB0-8BB7-0474-6378-C7BCC94D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925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datum 1">
            <a:extLst>
              <a:ext uri="{FF2B5EF4-FFF2-40B4-BE49-F238E27FC236}">
                <a16:creationId xmlns:a16="http://schemas.microsoft.com/office/drawing/2014/main" id="{FDD7579E-8F7B-E60F-0E5E-17F404E8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6474293"/>
            <a:ext cx="3961656" cy="16899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Ředitelství silnic a dálnic    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/>
              <a:t>    </a:t>
            </a:r>
            <a:r>
              <a:rPr lang="cs-CZ" b="1" dirty="0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3264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4">
            <a:extLst>
              <a:ext uri="{FF2B5EF4-FFF2-40B4-BE49-F238E27FC236}">
                <a16:creationId xmlns:a16="http://schemas.microsoft.com/office/drawing/2014/main" id="{F28BEAEB-9B94-3EE6-3C04-60D9AE299892}"/>
              </a:ext>
            </a:extLst>
          </p:cNvPr>
          <p:cNvSpPr txBox="1">
            <a:spLocks/>
          </p:cNvSpPr>
          <p:nvPr userDrawn="1"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nadpis 1">
            <a:extLst>
              <a:ext uri="{FF2B5EF4-FFF2-40B4-BE49-F238E27FC236}">
                <a16:creationId xmlns:a16="http://schemas.microsoft.com/office/drawing/2014/main" id="{A3755DDA-7D30-3FBB-5182-27B80150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925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Zástupný symbol pro datum 1">
            <a:extLst>
              <a:ext uri="{FF2B5EF4-FFF2-40B4-BE49-F238E27FC236}">
                <a16:creationId xmlns:a16="http://schemas.microsoft.com/office/drawing/2014/main" id="{7540C04F-3222-5725-B7E7-E59F987B9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6474293"/>
            <a:ext cx="3961656" cy="16899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Ředitelství silnic a dálnic    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/>
              <a:t>    </a:t>
            </a:r>
            <a:r>
              <a:rPr lang="cs-CZ" b="1" dirty="0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228718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B5525F2-D918-7317-0841-0F82264197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"/>
          </a:blip>
          <a:stretch>
            <a:fillRect/>
          </a:stretch>
        </p:blipFill>
        <p:spPr>
          <a:xfrm rot="19800000">
            <a:off x="6606000" y="1418400"/>
            <a:ext cx="7106399" cy="7106399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925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3738" y="1916113"/>
            <a:ext cx="10515600" cy="42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E2F2C9C1-029F-48A2-6082-0C0101F4C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6474293"/>
            <a:ext cx="3961656" cy="16899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Ředitelství silnic a dálnic    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/>
              <a:t>    </a:t>
            </a:r>
            <a:r>
              <a:rPr lang="cs-CZ" b="1" dirty="0"/>
              <a:t>www.rsd.cz</a:t>
            </a:r>
          </a:p>
        </p:txBody>
      </p:sp>
      <p:sp>
        <p:nvSpPr>
          <p:cNvPr id="8" name="Slide Number Placeholder 24">
            <a:extLst>
              <a:ext uri="{FF2B5EF4-FFF2-40B4-BE49-F238E27FC236}">
                <a16:creationId xmlns:a16="http://schemas.microsoft.com/office/drawing/2014/main" id="{9F0BD55D-B3C3-8AA9-FBB5-DFABFBF1C6F1}"/>
              </a:ext>
            </a:extLst>
          </p:cNvPr>
          <p:cNvSpPr txBox="1">
            <a:spLocks/>
          </p:cNvSpPr>
          <p:nvPr userDrawn="1"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6522EB-1578-36AF-0A44-086A4ED9FF4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94800" y="475200"/>
            <a:ext cx="403200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▸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▸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▸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▸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▸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12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edocesk&#225;d3.cz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4573F8B9-8E2F-4C2B-A563-401C0445D2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248816" y="1700808"/>
            <a:ext cx="6141600" cy="61416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1975093-2A7C-5FDD-F8B2-0E311C32FEF6}"/>
              </a:ext>
            </a:extLst>
          </p:cNvPr>
          <p:cNvSpPr/>
          <p:nvPr/>
        </p:nvSpPr>
        <p:spPr>
          <a:xfrm>
            <a:off x="6960096" y="2722"/>
            <a:ext cx="5231904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1773B11D-E4AC-57B1-B596-9810BDFD9044}"/>
              </a:ext>
            </a:extLst>
          </p:cNvPr>
          <p:cNvGrpSpPr/>
          <p:nvPr/>
        </p:nvGrpSpPr>
        <p:grpSpPr>
          <a:xfrm>
            <a:off x="5655161" y="484558"/>
            <a:ext cx="5978788" cy="5824762"/>
            <a:chOff x="5762214" y="484558"/>
            <a:chExt cx="5411696" cy="5272280"/>
          </a:xfrm>
        </p:grpSpPr>
        <p:pic>
          <p:nvPicPr>
            <p:cNvPr id="10" name="Zástupný symbol obrázku 16" descr="Obsah obrázku směr, scéna, silnice, strom&#10;&#10;Popis byl vytvořen automaticky">
              <a:extLst>
                <a:ext uri="{FF2B5EF4-FFF2-40B4-BE49-F238E27FC236}">
                  <a16:creationId xmlns:a16="http://schemas.microsoft.com/office/drawing/2014/main" id="{5738F8F6-A32B-9293-DF70-DE4657506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6" r="15816"/>
            <a:stretch>
              <a:fillRect/>
            </a:stretch>
          </p:blipFill>
          <p:spPr>
            <a:xfrm>
              <a:off x="5762214" y="487950"/>
              <a:ext cx="2661823" cy="2595009"/>
            </a:xfrm>
            <a:prstGeom prst="rect">
              <a:avLst/>
            </a:prstGeom>
          </p:spPr>
        </p:pic>
        <p:pic>
          <p:nvPicPr>
            <p:cNvPr id="11" name="Zástupný symbol obrázku 22" descr="Obsah obrázku strom, exteriér, směr, scéna&#10;&#10;Popis byl vytvořen automaticky">
              <a:extLst>
                <a:ext uri="{FF2B5EF4-FFF2-40B4-BE49-F238E27FC236}">
                  <a16:creationId xmlns:a16="http://schemas.microsoft.com/office/drawing/2014/main" id="{A3376197-331D-9560-2822-698CDACB0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8" r="16038"/>
            <a:stretch>
              <a:fillRect/>
            </a:stretch>
          </p:blipFill>
          <p:spPr>
            <a:xfrm>
              <a:off x="5762214" y="3161829"/>
              <a:ext cx="2661823" cy="2595009"/>
            </a:xfrm>
            <a:prstGeom prst="rect">
              <a:avLst/>
            </a:prstGeom>
          </p:spPr>
        </p:pic>
        <p:pic>
          <p:nvPicPr>
            <p:cNvPr id="12" name="Zástupný symbol obrázku 18" descr="Obsah obrázku tráva, exteriér, voda, obloha&#10;&#10;Popis byl vytvořen automaticky">
              <a:extLst>
                <a:ext uri="{FF2B5EF4-FFF2-40B4-BE49-F238E27FC236}">
                  <a16:creationId xmlns:a16="http://schemas.microsoft.com/office/drawing/2014/main" id="{DF4839E4-FA59-55E1-DD86-4EB8E5759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1" r="21141"/>
            <a:stretch>
              <a:fillRect/>
            </a:stretch>
          </p:blipFill>
          <p:spPr>
            <a:xfrm>
              <a:off x="8512087" y="484558"/>
              <a:ext cx="2661823" cy="2595009"/>
            </a:xfrm>
            <a:prstGeom prst="rect">
              <a:avLst/>
            </a:prstGeom>
          </p:spPr>
        </p:pic>
        <p:pic>
          <p:nvPicPr>
            <p:cNvPr id="13" name="Zástupný symbol obrázku 25" descr="Obsah obrázku tráva, exteriér, stopa, hora&#10;&#10;Popis byl vytvořen automaticky">
              <a:extLst>
                <a:ext uri="{FF2B5EF4-FFF2-40B4-BE49-F238E27FC236}">
                  <a16:creationId xmlns:a16="http://schemas.microsoft.com/office/drawing/2014/main" id="{EE625225-6C81-1616-8956-BDCF42099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 r="15822"/>
            <a:stretch>
              <a:fillRect/>
            </a:stretch>
          </p:blipFill>
          <p:spPr>
            <a:xfrm>
              <a:off x="8512087" y="3161829"/>
              <a:ext cx="2661823" cy="2595009"/>
            </a:xfrm>
            <a:prstGeom prst="rect">
              <a:avLst/>
            </a:prstGeom>
          </p:spPr>
        </p:pic>
      </p:grpSp>
      <p:sp>
        <p:nvSpPr>
          <p:cNvPr id="14" name="Název prezentace">
            <a:extLst>
              <a:ext uri="{FF2B5EF4-FFF2-40B4-BE49-F238E27FC236}">
                <a16:creationId xmlns:a16="http://schemas.microsoft.com/office/drawing/2014/main" id="{1D21F96A-8619-BB3B-6A2F-F534975840CB}"/>
              </a:ext>
            </a:extLst>
          </p:cNvPr>
          <p:cNvSpPr txBox="1">
            <a:spLocks/>
          </p:cNvSpPr>
          <p:nvPr/>
        </p:nvSpPr>
        <p:spPr>
          <a:xfrm>
            <a:off x="701428" y="2276872"/>
            <a:ext cx="5199877" cy="193871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defPPr>
              <a:defRPr lang="cs-CZ"/>
            </a:defPPr>
            <a:lvl1pPr marL="0" indent="0" algn="l" defTabSz="914400" rtl="0" eaLnBrk="1" latinLnBrk="0" hangingPunct="1">
              <a:spcBef>
                <a:spcPts val="0"/>
              </a:spcBef>
              <a:buNone/>
              <a:defRPr sz="4105" b="1" kern="1200" baseline="0">
                <a:solidFill>
                  <a:srgbClr val="063E8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Dálnice D3</a:t>
            </a:r>
          </a:p>
          <a:p>
            <a:pPr>
              <a:lnSpc>
                <a:spcPts val="3000"/>
              </a:lnSpc>
            </a:pPr>
            <a:r>
              <a:rPr lang="cs-C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Středočeská část</a:t>
            </a:r>
          </a:p>
          <a:p>
            <a:pPr>
              <a:lnSpc>
                <a:spcPts val="3000"/>
              </a:lnSpc>
            </a:pPr>
            <a:endParaRPr lang="cs-CZ" sz="20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cs-C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Jílové u Prahy, 30.6.2026</a:t>
            </a:r>
          </a:p>
          <a:p>
            <a:pPr>
              <a:lnSpc>
                <a:spcPts val="3000"/>
              </a:lnSpc>
            </a:pPr>
            <a:r>
              <a:rPr lang="cs-C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Setkání se zástupci měst a obcí</a:t>
            </a:r>
          </a:p>
          <a:p>
            <a:pPr>
              <a:lnSpc>
                <a:spcPts val="3000"/>
              </a:lnSpc>
            </a:pPr>
            <a:endParaRPr lang="cs-CZ" sz="2000" b="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endParaRPr lang="cs-CZ" sz="2000" b="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text 21">
            <a:extLst>
              <a:ext uri="{FF2B5EF4-FFF2-40B4-BE49-F238E27FC236}">
                <a16:creationId xmlns:a16="http://schemas.microsoft.com/office/drawing/2014/main" id="{DBFA8D81-DC07-E632-8B48-97F5190DC9D3}"/>
              </a:ext>
            </a:extLst>
          </p:cNvPr>
          <p:cNvSpPr txBox="1">
            <a:spLocks/>
          </p:cNvSpPr>
          <p:nvPr/>
        </p:nvSpPr>
        <p:spPr>
          <a:xfrm>
            <a:off x="701428" y="5301208"/>
            <a:ext cx="4833722" cy="229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cs-CZ"/>
            </a:defPPr>
            <a:lvl1pPr marL="0" indent="0" algn="r" defTabSz="914400" rtl="0" eaLnBrk="1" latinLnBrk="0" hangingPunct="1">
              <a:spcBef>
                <a:spcPts val="0"/>
              </a:spcBef>
              <a:buNone/>
              <a:defRPr sz="2737" kern="1200">
                <a:solidFill>
                  <a:srgbClr val="0093D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rgbClr val="1D96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Radek Mátl</a:t>
            </a:r>
            <a:endParaRPr lang="cs-CZ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Generální ředitel </a:t>
            </a:r>
          </a:p>
          <a:p>
            <a:pPr algn="l"/>
            <a:r>
              <a:rPr lang="cs-CZ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ŘSD S.P.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C227912-99DE-151E-7CF4-2261E928D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00" y="486000"/>
            <a:ext cx="2255657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7AE7-F8CF-E7B0-8F35-23654E373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2C284E6D-A607-B6E0-2509-6387D6227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412775"/>
            <a:ext cx="10442079" cy="478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r>
              <a:rPr lang="cs-CZ" sz="1600" b="1" u="sng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D3 SO 304-607 Tunel Prostřední vrch, doplňující GTP</a:t>
            </a:r>
            <a:endParaRPr lang="cs-CZ" sz="1600" b="1" u="sng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ředpokládané náklady: 248 mil. Kč bez DPH, délka průzkumné štoly 838 m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Datum zahájení průzkumných prací </a:t>
            </a: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- 16.3.2026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zahájeny přípravné práce (průzkumné vrty, zřízení přístupu na pracoviště průzkumu, zakládání portálu průzkumné štoly, </a:t>
            </a:r>
            <a:r>
              <a:rPr lang="cs-CZ" sz="1600" u="sng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předpoklad zahájení vlastní ražby průzkumné štoly 09/2026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Předpoklad dokončení ražby průzkumné štoly  do 10/2027</a:t>
            </a:r>
          </a:p>
          <a:p>
            <a:pPr marL="0" lvl="1">
              <a:lnSpc>
                <a:spcPct val="140000"/>
              </a:lnSpc>
            </a:pPr>
            <a:endParaRPr lang="cs-CZ" sz="1600" b="1" u="sng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lnSpc>
                <a:spcPct val="140000"/>
              </a:lnSpc>
            </a:pPr>
            <a:endParaRPr lang="cs-CZ" sz="1600" b="1" u="sng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lnSpc>
                <a:spcPct val="140000"/>
              </a:lnSpc>
            </a:pPr>
            <a:r>
              <a:rPr lang="cs-CZ" sz="1600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sz="1600" b="1" u="sng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D3 302-201 Most přes Sázavu, podrobný GTP</a:t>
            </a: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Předpokládané náklady 57 mil. Kč bez DPH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Průzkumné práce od 10/2025 v realizaci – aktuálně probíhá realizace vrtů na levém břehu Sázavy (Hostěradice)</a:t>
            </a:r>
            <a:endParaRPr lang="cs-CZ" sz="1600" b="1" i="1" dirty="0">
              <a:solidFill>
                <a:srgbClr val="003399"/>
              </a:solidFill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800" dirty="0">
              <a:solidFill>
                <a:srgbClr val="003399"/>
              </a:solidFill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HelveticaNeueLT Com 35 Th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HelveticaNeueLT Com 35 Th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HelveticaNeueLT Com 35 Th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0B1DF9BC-B54D-47AD-5803-E5FE0865447A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10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0665E0-2800-1803-7BEE-98CC487C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613682"/>
          </a:xfrm>
        </p:spPr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03/2025 – 06/2026</a:t>
            </a:r>
            <a:br>
              <a:rPr lang="cs-CZ" sz="2000" dirty="0">
                <a:ea typeface="SimSun" charset="-122"/>
              </a:rPr>
            </a:br>
            <a:r>
              <a:rPr lang="cs-CZ" sz="2000" dirty="0">
                <a:solidFill>
                  <a:schemeClr val="accent1"/>
                </a:solidFill>
                <a:ea typeface="SimSun" charset="-122"/>
              </a:rPr>
              <a:t> </a:t>
            </a:r>
            <a:br>
              <a:rPr lang="cs-CZ" sz="2000" dirty="0">
                <a:solidFill>
                  <a:schemeClr val="accent1"/>
                </a:solidFill>
                <a:ea typeface="SimSun" charset="-122"/>
              </a:rPr>
            </a:br>
            <a:r>
              <a:rPr lang="cs-CZ" sz="2000" dirty="0">
                <a:solidFill>
                  <a:schemeClr val="accent1"/>
                </a:solidFill>
                <a:ea typeface="SimSun" charset="-122"/>
              </a:rPr>
              <a:t>Zajišťování podkladů pro další projekční přípravu:</a:t>
            </a:r>
            <a:br>
              <a:rPr lang="cs-CZ" sz="2000" dirty="0">
                <a:ea typeface="SimSun" charset="-122"/>
              </a:rPr>
            </a:b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BF6384A0-BB95-B128-EE5F-DC824B36F5F1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386632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B614E-244A-8318-DFF1-1AC6FB31E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E01FFD74-0BFA-5525-1102-3FD0CD6CF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100713"/>
            <a:ext cx="10514088" cy="509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189475" lvl="1">
              <a:lnSpc>
                <a:spcPct val="140000"/>
              </a:lnSpc>
              <a:buClr>
                <a:srgbClr val="0093D3"/>
              </a:buClr>
            </a:pPr>
            <a:r>
              <a:rPr lang="cs-CZ" sz="1700" b="1" u="sng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Realizace průzkumných štol – doprovodná opatření: </a:t>
            </a:r>
            <a:endParaRPr lang="cs-CZ" sz="1700" b="1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r>
              <a:rPr lang="cs-CZ" sz="1700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Náhradní vodovody v lokalitě Luka a Kamenná Vrata:</a:t>
            </a:r>
            <a:endParaRPr lang="cs-CZ" sz="18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b="1" u="sng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Kamenná Vrata: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délka vodovodu 4,338 m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Předpokládané náklady – 18,9 mil. Kč bez DPH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Realizace 04</a:t>
            </a: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/2026 – 09/2026</a:t>
            </a:r>
            <a:endParaRPr lang="cs-CZ" sz="1800" dirty="0">
              <a:solidFill>
                <a:srgbClr val="00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HelveticaNeueLT Com 35 Th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dirty="0">
              <a:solidFill>
                <a:srgbClr val="00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HelveticaNeueLT Com 35 Th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b="1" u="sng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Luka: 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Délka vodovodu 4,414 m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Předpokládané náklad</a:t>
            </a: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y 11,7 mil. Kč bez DPH, vybrán zhotovitel </a:t>
            </a:r>
            <a:endParaRPr lang="cs-CZ" sz="1800" dirty="0">
              <a:solidFill>
                <a:srgbClr val="00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HelveticaNeueLT Com 35 Th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konce 06/2026 předpoklad vydání nepravomocného povolení záměru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Předpoklad realizace 08/2026 – 10/2026</a:t>
            </a: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8C7BBCFB-0322-8C62-0AB7-AE217399224A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11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02BE1B-6070-7E26-324C-1914585C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493697"/>
          </a:xfrm>
        </p:spPr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03/2025 – 06/2026</a:t>
            </a:r>
            <a:br>
              <a:rPr lang="cs-CZ" sz="2000" dirty="0">
                <a:ea typeface="SimSun" charset="-122"/>
              </a:rPr>
            </a:b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762795E4-84E7-CCE8-B304-C4E526EF7D6E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2788577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683BA-BC68-3BC3-998A-02607B209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69214DAD-7FCF-0008-E563-C63178B0C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81" y="1628800"/>
            <a:ext cx="10514088" cy="498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endParaRPr lang="cs-CZ" sz="1800" b="1" u="sng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r>
              <a:rPr lang="cs-CZ" sz="1700" b="1" u="sng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Celoplošný pyrotechnický průzkum: 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Celkové předpokládané náklady 150 mil. Kč bez DPH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Zahájení pyrotechnického průzkumu na celé trase v 04/2026</a:t>
            </a: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7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u="sng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Pyrotechnický průzkum bude probíhat v etapách</a:t>
            </a: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etapa – do konce 12/2026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etapa – bude koordinována s kácením </a:t>
            </a:r>
            <a:r>
              <a:rPr lang="cs-CZ" sz="1700" dirty="0" err="1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mimolesní</a:t>
            </a: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zeleně 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etapa – do doby dokončení zemních prací v rámci realizace stavby 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2000" dirty="0">
              <a:solidFill>
                <a:srgbClr val="00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HelveticaNeueLT Com 35 Th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2111C317-0F3D-C343-B28B-12B0B33A41B1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12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B17487-0C98-C575-806C-3CC77AE4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709721"/>
          </a:xfrm>
        </p:spPr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03/2025 – 06/2026</a:t>
            </a: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br>
              <a:rPr lang="cs-CZ" sz="35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1"/>
                </a:solidFill>
                <a:ea typeface="SimSun" charset="-122"/>
              </a:rPr>
              <a:t>Další přípravné práce: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11F81EE9-28BF-9F71-169E-53B9B4B81B39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392595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80233A68-A384-A271-55BB-4CD19299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943237"/>
            <a:ext cx="10370072" cy="540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endParaRPr lang="cs-CZ" sz="1800" b="1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1700" b="1" u="sng" kern="100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1700" b="1" u="sng" kern="100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r>
              <a:rPr lang="cs-CZ" sz="1700" b="1" u="sng" kern="1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Příprava archeologických průzkumů - </a:t>
            </a:r>
            <a:r>
              <a:rPr lang="cs-CZ" sz="1700" b="1" u="sng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D3 0301-0305/I – Doplňující části základní studie archeologických rizik:</a:t>
            </a: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1700" b="1" u="sng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Předpokládané náklady – 11,7 mil. Kč bez DPH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Zahájeno 01/2026 na celé trase, probíhá v úzké koordinaci s pyrotechnickým průzkumem 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Součástí zakázky je rekognoskace terénu, povrchové sběry, geofyzikální měření, detektorová prospekce, pedologické mikrosondy, letecká archeologie (dron), zpracování zadávací dokumentace pro vlastní záchranný archeologický průzkum 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Předpoklad zpracování:  12 měsíců </a:t>
            </a: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700" b="1" u="sng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7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7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700" i="1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18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7F1ECC11-06FA-B8C6-4A47-B7D7342E7FA1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13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32A101-5CB3-73F0-3098-6853055E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03/2025 – 06/2026</a:t>
            </a: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accent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Další přípravné práce: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32E4F9A9-6205-4BA3-C9EF-0DF7D4A24AE1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49137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AFDA-0D34-2EED-DF29-1D951688C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9AD6E2D8-D6EB-75C8-B68F-E3EE21F6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92696"/>
            <a:ext cx="10586096" cy="554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endParaRPr lang="cs-CZ" sz="1600" b="1" u="sng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2000" b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06/2025  zahájení rozesílání návrhu kupních smluv postupně na všech stavbách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Aktuálně vykoupeno cca 50% trvalého záboru stavby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průměru ¾ vlastníků, kterým ŘSD pošle návrh kupní smlouvy, s ŘSD smlouvu uzavře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Aktuálně zahájeno rovněž řešení dočasných záborů stavby </a:t>
            </a: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05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05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200" dirty="0">
              <a:solidFill>
                <a:srgbClr val="003399"/>
              </a:solidFill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5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16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600" b="1" u="sng" kern="12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F5225203-73B0-E42D-5443-03A38F5CB9D0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14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455981-496B-63BD-C8C5-E6445D65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03/2025 – 06/2026</a:t>
            </a: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accent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Majetkoprávní </a:t>
            </a:r>
            <a:r>
              <a:rPr lang="cs-CZ" sz="2800" dirty="0">
                <a:solidFill>
                  <a:schemeClr val="accent1"/>
                </a:solidFill>
                <a:ea typeface="SimSun" charset="-122"/>
              </a:rPr>
              <a:t>příprava</a:t>
            </a:r>
            <a:br>
              <a:rPr 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5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B4D8D67A-B92C-B906-5B9C-0E5CD2078314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266297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A0F99-2FD0-F37A-069C-45E3E3984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56CA60EE-592E-120A-DD0D-72DB28725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943237"/>
            <a:ext cx="10514088" cy="540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endParaRPr lang="cs-CZ" sz="2000" b="1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r>
              <a:rPr lang="cs-CZ" sz="2000" b="1" u="sng" kern="1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Odpočívka </a:t>
            </a:r>
            <a:r>
              <a:rPr lang="cs-CZ" sz="2000" b="1" u="sng" kern="100" dirty="0" err="1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Dunávice</a:t>
            </a:r>
            <a:r>
              <a:rPr lang="cs-CZ" sz="2000" b="1" u="sng" kern="1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20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9.9.2025 získáno stanovisko EIA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20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Aktuálně probíhá podrobný geotechnický průzkum 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20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2000" b="1" i="1" u="sng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Další předpokládaný harmonogram přípravy: 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20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11/2026 – 05/2027 - zpracování DUSP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20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06/2027 – 09/2027 - inženýrská činnost pro povolení záměru a následné podání žádosti o povolení záměru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20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09/2027 – 05/2028 – zpracování PDPS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20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2028 – 2032 – realizace stavby  </a:t>
            </a: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2000" b="1" u="sng" kern="100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2000" b="1" u="sng" kern="100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20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700" i="1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18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C41EDE8A-A2C8-8469-61FE-F7502AB0A3AC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15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8C702D-7FD8-D3B9-0672-1E663554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03/2025 – 06/2026</a:t>
            </a: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A3279359-356F-C5B1-B97D-4219AD7062B8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365999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E8FF6-12EB-6093-CB65-F4348127C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F5BBFC92-AA6A-1234-B844-4285F284E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92696"/>
            <a:ext cx="10586096" cy="554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endParaRPr lang="cs-CZ" sz="1600" b="1" u="sng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1.8.2024 - Podepsaná Smlouva o spolupráci mezi SPÚ a ŘSD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Celkem dotčeno 51 katastrálních území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ŘSD ve spolupráci s SPÚ zahájilo přípravu zadávání veřejných zakázek </a:t>
            </a:r>
            <a:r>
              <a:rPr lang="cs-CZ" sz="1600" dirty="0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na</a:t>
            </a:r>
            <a:r>
              <a:rPr lang="cs-CZ" sz="1600" dirty="0">
                <a:solidFill>
                  <a:srgbClr val="003399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výběr zhotovitele na Studie komplexních pozemkových úprav. </a:t>
            </a:r>
            <a:r>
              <a:rPr lang="cs-CZ" sz="1600" dirty="0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Zhotovitel zatím vybrán pouze pro stavbu </a:t>
            </a:r>
            <a:r>
              <a:rPr lang="cs-CZ" sz="1600" dirty="0">
                <a:solidFill>
                  <a:srgbClr val="003399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D3 0303 Hostěradice Václavice, na ostatní </a:t>
            </a:r>
            <a:r>
              <a:rPr lang="cs-CZ" sz="1600" dirty="0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stavby </a:t>
            </a:r>
            <a:r>
              <a:rPr lang="cs-CZ" sz="1600" dirty="0">
                <a:solidFill>
                  <a:srgbClr val="003399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nebyly v rámci zadávacího řízení podány nabídky, zadávací řízení bude vypsáno znovu. </a:t>
            </a:r>
            <a:endParaRPr lang="cs-CZ" sz="1600" dirty="0">
              <a:solidFill>
                <a:srgbClr val="003399"/>
              </a:solidFill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600" dirty="0">
              <a:solidFill>
                <a:srgbClr val="003399"/>
              </a:solidFill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b="1" u="sng" dirty="0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Předpokládaný harmonogram provádění </a:t>
            </a:r>
            <a:r>
              <a:rPr lang="cs-CZ" sz="1600" b="1" u="sng" dirty="0" err="1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KoPÚ</a:t>
            </a:r>
            <a:r>
              <a:rPr lang="cs-CZ" sz="1600" b="1" u="sng" dirty="0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D3 0303:</a:t>
            </a:r>
          </a:p>
          <a:p>
            <a:pPr marL="917575" lvl="2" indent="-342900">
              <a:buFont typeface="+mj-lt"/>
              <a:buAutoNum type="arabicPeriod"/>
            </a:pPr>
            <a:r>
              <a:rPr lang="cs-CZ" sz="1600" dirty="0">
                <a:solidFill>
                  <a:srgbClr val="003399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zpracování studie  pozemkových úprav – 06/2025 – 06/2027 (zajišťuje ŘSD) </a:t>
            </a:r>
          </a:p>
          <a:p>
            <a:pPr marL="917575" lvl="2" indent="-342900">
              <a:buFont typeface="+mj-lt"/>
              <a:buAutoNum type="arabicPeriod"/>
            </a:pPr>
            <a:r>
              <a:rPr lang="cs-CZ" sz="1600" dirty="0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v</a:t>
            </a:r>
            <a:r>
              <a:rPr lang="cs-CZ" sz="1600" dirty="0">
                <a:solidFill>
                  <a:srgbClr val="003399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ýběr projektantů a zpracování projektové dokumentace – 07/2027 – 12/2031</a:t>
            </a:r>
          </a:p>
          <a:p>
            <a:pPr marL="917575" lvl="2" indent="-342900">
              <a:buFont typeface="+mj-lt"/>
              <a:buAutoNum type="arabicPeriod"/>
            </a:pPr>
            <a:r>
              <a:rPr lang="cs-CZ" sz="1600" dirty="0">
                <a:solidFill>
                  <a:srgbClr val="003399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Výběr zhotovitelů a realizace </a:t>
            </a:r>
            <a:r>
              <a:rPr lang="cs-CZ" sz="1600" dirty="0" err="1">
                <a:solidFill>
                  <a:srgbClr val="003399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KoPú</a:t>
            </a:r>
            <a:r>
              <a:rPr lang="cs-CZ" sz="1600" dirty="0">
                <a:solidFill>
                  <a:srgbClr val="003399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– 01/2032 – 12/2036</a:t>
            </a:r>
            <a:r>
              <a:rPr lang="cs-CZ" sz="1600" dirty="0">
                <a:solidFill>
                  <a:srgbClr val="00339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cs-CZ" sz="16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cs-CZ" sz="1600" dirty="0">
              <a:solidFill>
                <a:srgbClr val="003399"/>
              </a:solidFill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b="1" u="sng" dirty="0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Předpokládaný harmonogram provádění </a:t>
            </a:r>
            <a:r>
              <a:rPr lang="cs-CZ" sz="1600" b="1" u="sng" dirty="0" err="1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KoPÚ</a:t>
            </a:r>
            <a:r>
              <a:rPr lang="cs-CZ" sz="1600" b="1" u="sng" dirty="0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D3 0301, D3 0302, D3 0304, D3 0305/I</a:t>
            </a:r>
          </a:p>
          <a:p>
            <a:pPr marL="917575" lvl="2" indent="-342900">
              <a:buFont typeface="+mj-lt"/>
              <a:buAutoNum type="arabicPeriod"/>
            </a:pPr>
            <a:r>
              <a:rPr lang="cs-CZ" sz="1600" dirty="0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zpracování studie  pozemkových úprav – 11/2026 – 11/2027 (zajišťuje ŘSD) </a:t>
            </a:r>
          </a:p>
          <a:p>
            <a:pPr marL="917575" lvl="2" indent="-342900">
              <a:buFont typeface="+mj-lt"/>
              <a:buAutoNum type="arabicPeriod"/>
            </a:pPr>
            <a:r>
              <a:rPr lang="cs-CZ" sz="1600" dirty="0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výběr projektantů a zpracování projektové dokumentace – 12/2027 – 12/2031</a:t>
            </a:r>
          </a:p>
          <a:p>
            <a:pPr marL="917575" lvl="2" indent="-342900">
              <a:buFont typeface="+mj-lt"/>
              <a:buAutoNum type="arabicPeriod"/>
            </a:pPr>
            <a:r>
              <a:rPr lang="cs-CZ" sz="1600" dirty="0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Výběr zhotovitelů a realizace </a:t>
            </a:r>
            <a:r>
              <a:rPr lang="cs-CZ" sz="1600" dirty="0" err="1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KoPú</a:t>
            </a:r>
            <a:r>
              <a:rPr lang="cs-CZ" sz="1600" dirty="0">
                <a:solidFill>
                  <a:srgbClr val="003399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– 01/2032 – 12/2036 </a:t>
            </a:r>
          </a:p>
          <a:p>
            <a:r>
              <a:rPr lang="cs-CZ" sz="1600" dirty="0">
                <a:solidFill>
                  <a:srgbClr val="FF0000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cs-CZ" sz="1600" dirty="0">
              <a:solidFill>
                <a:srgbClr val="FF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dirty="0">
              <a:solidFill>
                <a:srgbClr val="00339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05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200" dirty="0">
              <a:solidFill>
                <a:srgbClr val="003399"/>
              </a:solidFill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5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16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600" b="1" u="sng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b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21AAC92B-D818-0490-7BFB-0C5FBA0C15AA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16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DE2924-BB2B-6D28-7E1B-28CF123D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06/2025 – 06/2026</a:t>
            </a: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r>
              <a:rPr lang="cs-CZ" sz="2800" dirty="0">
                <a:solidFill>
                  <a:schemeClr val="accent1"/>
                </a:solidFill>
                <a:ea typeface="SimSun" charset="-122"/>
              </a:rPr>
              <a:t>Zahájena příprava k</a:t>
            </a:r>
            <a:r>
              <a:rPr lang="cs-CZ" sz="2800" b="1" dirty="0">
                <a:solidFill>
                  <a:schemeClr val="accent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omplexních pozemkových úprav</a:t>
            </a:r>
            <a:endParaRPr lang="cs-CZ" sz="35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946B55DB-1758-9138-A4C4-9D76521F9075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36105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80233A68-A384-A271-55BB-4CD19299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764704"/>
            <a:ext cx="10514088" cy="547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endParaRPr lang="cs-CZ" sz="1600" b="1" u="sng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200" i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Koordinace obou projektů na základě Memoranda o společné spolupráci při přípravě a výstavbě dálnice D3,D4 a stavbách souvisejících s dálnicí D3 a D4 (uzavřeno 17.4.2019 mezi MD ČR, ŘSD ČR, SK, JK) a Memoranda o společné koordinaci přípravy staveb dálnice D3 a Vodovodního přivaděče D3 (uzavřeno 8.9. 2023 mezi SK, spol. Voda Želivka, a.s., MD ČR a ŘSD ČR. </a:t>
            </a: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400" b="1" u="sng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Aktuální stav: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Probíhají pravidelné koordinační schůzky mezi ŘSD a zpracovatelem PD a účastníky Memoranda - </a:t>
            </a:r>
            <a:r>
              <a:rPr lang="cs-CZ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Poslední koordinační schůzka mezi účastníky Memoranda proběhla 10.6.2026</a:t>
            </a: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vodovod podána žádost o vydání územního rozhodnutí, do územního řízení doplněny veškeré podklady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400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Projekční příprava: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vodárenské soustavy v koridoru dálnice D3 – probíhá zpracování DSP, v roce 2025 proběhlo zpracování hydraulické studie a ověření zadání, byla prověřena možnost připojení </a:t>
            </a:r>
            <a:r>
              <a:rPr lang="cs-CZ" sz="14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Petrovicka</a:t>
            </a: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400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Neustále probíhá projekční koordinace obou záměrů </a:t>
            </a:r>
            <a:r>
              <a:rPr lang="cs-CZ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předávací místa pro připojení okolních obcí na vodovod předána ŘSD, umístění chrániček pro přechod vodovodu dálnicí, trasa vodovodu byla v maximální možné míře umístěna do trvalého záboru dálnice 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úseku Krhanice – </a:t>
            </a:r>
            <a:r>
              <a:rPr lang="cs-CZ" sz="14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Dunávice</a:t>
            </a:r>
            <a:r>
              <a:rPr lang="cs-CZ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(stavba D3 0303 spotřebiště SSÚD Netvořice, odpočívka </a:t>
            </a:r>
            <a:r>
              <a:rPr lang="cs-CZ" sz="14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Dunávice</a:t>
            </a:r>
            <a:r>
              <a:rPr lang="cs-CZ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9,9 km ) a úseku Voračice – </a:t>
            </a:r>
            <a:r>
              <a:rPr lang="cs-CZ" sz="14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Minartice</a:t>
            </a:r>
            <a:r>
              <a:rPr lang="cs-CZ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Maršovice (stavba D3 0304, spotřebiště odpočívka </a:t>
            </a:r>
            <a:r>
              <a:rPr lang="cs-CZ" sz="14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Minartice</a:t>
            </a:r>
            <a:r>
              <a:rPr lang="cs-CZ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vodovod Maršovice, 5,3 km) bude vybudován  na místo dvou separátních vodovodů jeden kapacitnější (DN 200/300)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05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05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200" dirty="0">
              <a:solidFill>
                <a:srgbClr val="003399"/>
              </a:solidFill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5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6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600" b="1" u="sng" kern="12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7F1ECC11-06FA-B8C6-4A47-B7D7342E7FA1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17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32A101-5CB3-73F0-3098-6853055E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Koordinace přípravy dálnice D3 Středočeská s projektem „Rozšíření vodárenské soustavby v koridoru dálnice D3</a:t>
            </a:r>
            <a:br>
              <a:rPr lang="pl-PL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5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32E4F9A9-6205-4BA3-C9EF-0DF7D4A24AE1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124694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80233A68-A384-A271-55BB-4CD19299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283153"/>
            <a:ext cx="10586096" cy="554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endParaRPr lang="cs-CZ" sz="1600" b="1" u="sng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140000"/>
              </a:lnSpc>
            </a:pPr>
            <a:endParaRPr lang="cs-CZ" sz="1600" b="1" u="sng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Předpoklad vydání nepravomocných územních rozhodnutí</a:t>
            </a: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 konce 11/2026, D3 0301 – 0303 do konce 03/2027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Majetkoprávní příprava: </a:t>
            </a: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01/2025 – 12/2028 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Inženýrská činnost pro povolení záměru a následné podání žádostí o povolení záměru</a:t>
            </a: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03/2026 – 11/2026 (D3 0301- 0302 do 03/2027)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Předpoklad zpracování dokumentace pro realizaci stavby</a:t>
            </a: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08/2026 – 07/2028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Předpoklad realizace: </a:t>
            </a: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2028 – 2032 (nejdále v přípravě je stavba D3 0305/I, předpoklad zahájení do realizace 12/2028)</a:t>
            </a: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r>
              <a:rPr lang="cs-CZ" sz="14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Dodržení výše uvedeného harmonogramu závisí na termínech získání pravomocných územních rozhodnutí a rozhodnutí o povolení záměru a na průběhu majetkoprávní přípravy</a:t>
            </a:r>
            <a:r>
              <a:rPr lang="cs-CZ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Reálně </a:t>
            </a:r>
            <a:r>
              <a:rPr lang="cs-CZ" sz="1400" i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mohou nastat s ohledem na rozsah stavby a odpor občanských sdružení průtahy ve všech odvolacích a přezkumných soudních řízeních.</a:t>
            </a:r>
            <a:endParaRPr lang="cs-CZ" sz="14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r>
              <a:rPr lang="cs-CZ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web D3 Středočeská:</a:t>
            </a: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r>
              <a:rPr lang="cs-CZ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www.stredoceskád3.cz</a:t>
            </a:r>
            <a:r>
              <a:rPr lang="cs-CZ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05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200" dirty="0">
              <a:solidFill>
                <a:srgbClr val="003399"/>
              </a:solidFill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5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6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600" b="1" u="sng" kern="12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7F1ECC11-06FA-B8C6-4A47-B7D7342E7FA1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18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32A101-5CB3-73F0-3098-6853055E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Předpokládaný další vývoj přípravy</a:t>
            </a:r>
            <a:br>
              <a:rPr 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5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32E4F9A9-6205-4BA3-C9EF-0DF7D4A24AE1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413611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821E21E-8918-FB17-9BE2-CC52325436A7}"/>
              </a:ext>
            </a:extLst>
          </p:cNvPr>
          <p:cNvSpPr/>
          <p:nvPr/>
        </p:nvSpPr>
        <p:spPr>
          <a:xfrm>
            <a:off x="32549" y="-3695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B34ED5D-EC38-756F-F5AC-75B265DA8B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911424" y="1046560"/>
            <a:ext cx="1970691" cy="16249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B51D223-1FA9-4CAC-FB2C-70C270E4D5F4}"/>
              </a:ext>
            </a:extLst>
          </p:cNvPr>
          <p:cNvSpPr txBox="1">
            <a:spLocks/>
          </p:cNvSpPr>
          <p:nvPr/>
        </p:nvSpPr>
        <p:spPr>
          <a:xfrm>
            <a:off x="1112369" y="5157192"/>
            <a:ext cx="3073737" cy="23435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 Bold" charset="0"/>
                <a:ea typeface="Bebas Neue Bold" charset="0"/>
                <a:cs typeface="Bebas Neue Bold" charset="0"/>
              </a:defRPr>
            </a:lvl1pPr>
          </a:lstStyle>
          <a:p>
            <a:endParaRPr lang="en-US" sz="1200" b="0" spc="0" dirty="0">
              <a:solidFill>
                <a:srgbClr val="FFFFFF"/>
              </a:solidFill>
              <a:latin typeface="Arial" panose="020B0604020202020204" pitchFamily="34" charset="0"/>
              <a:ea typeface="Roboto Lt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88732D-958D-6302-F89E-2B02FEE1B8E7}"/>
              </a:ext>
            </a:extLst>
          </p:cNvPr>
          <p:cNvSpPr txBox="1">
            <a:spLocks/>
          </p:cNvSpPr>
          <p:nvPr/>
        </p:nvSpPr>
        <p:spPr>
          <a:xfrm>
            <a:off x="1112369" y="5549728"/>
            <a:ext cx="3073737" cy="23435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 Bold" charset="0"/>
                <a:ea typeface="Bebas Neue Bold" charset="0"/>
                <a:cs typeface="Bebas Neue Bold" charset="0"/>
              </a:defRPr>
            </a:lvl1pPr>
          </a:lstStyle>
          <a:p>
            <a:r>
              <a:rPr lang="cs-CZ" sz="1200" b="0" spc="0" dirty="0" err="1">
                <a:solidFill>
                  <a:srgbClr val="FFFFFF"/>
                </a:solidFill>
                <a:latin typeface="Arial" panose="020B0604020202020204" pitchFamily="34" charset="0"/>
                <a:ea typeface="Roboto Lt" charset="0"/>
                <a:cs typeface="Arial" panose="020B0604020202020204" pitchFamily="34" charset="0"/>
              </a:rPr>
              <a:t>radek.matl</a:t>
            </a:r>
            <a:r>
              <a:rPr lang="en-US" sz="1200" b="0" spc="0" dirty="0">
                <a:solidFill>
                  <a:srgbClr val="FFFFFF"/>
                </a:solidFill>
                <a:latin typeface="Arial" panose="020B0604020202020204" pitchFamily="34" charset="0"/>
                <a:ea typeface="Roboto Lt" charset="0"/>
                <a:cs typeface="Arial" panose="020B0604020202020204" pitchFamily="34" charset="0"/>
              </a:rPr>
              <a:t>@rsd.cz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7540AD6-60D8-4184-729B-177DD82145F7}"/>
              </a:ext>
            </a:extLst>
          </p:cNvPr>
          <p:cNvSpPr txBox="1">
            <a:spLocks/>
          </p:cNvSpPr>
          <p:nvPr/>
        </p:nvSpPr>
        <p:spPr>
          <a:xfrm>
            <a:off x="1112369" y="5931013"/>
            <a:ext cx="3413589" cy="23435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 Bold" charset="0"/>
                <a:ea typeface="Bebas Neue Bold" charset="0"/>
                <a:cs typeface="Bebas Neue Bold" charset="0"/>
              </a:defRPr>
            </a:lvl1pPr>
          </a:lstStyle>
          <a:p>
            <a:r>
              <a:rPr lang="cs-CZ" sz="1200" b="0" spc="0" dirty="0">
                <a:solidFill>
                  <a:srgbClr val="FFFFFF"/>
                </a:solidFill>
                <a:latin typeface="Arial" panose="020B0604020202020204" pitchFamily="34" charset="0"/>
                <a:ea typeface="Roboto Lt" charset="0"/>
                <a:cs typeface="Arial" panose="020B0604020202020204" pitchFamily="34" charset="0"/>
              </a:rPr>
              <a:t>Čerčanská 2023/12, 140 00 Praha 4 - Krč</a:t>
            </a:r>
            <a:endParaRPr lang="en-US" sz="1200" b="0" spc="0" dirty="0">
              <a:solidFill>
                <a:srgbClr val="FFFFFF"/>
              </a:solidFill>
              <a:latin typeface="Arial" panose="020B0604020202020204" pitchFamily="34" charset="0"/>
              <a:ea typeface="Roboto Lt" charset="0"/>
              <a:cs typeface="Arial" panose="020B0604020202020204" pitchFamily="34" charset="0"/>
            </a:endParaRP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FCB8165-C55F-659E-C5F7-89C8C604E75C}"/>
              </a:ext>
            </a:extLst>
          </p:cNvPr>
          <p:cNvGrpSpPr/>
          <p:nvPr/>
        </p:nvGrpSpPr>
        <p:grpSpPr>
          <a:xfrm>
            <a:off x="727130" y="5499125"/>
            <a:ext cx="188196" cy="187822"/>
            <a:chOff x="281553" y="5096613"/>
            <a:chExt cx="252770" cy="252268"/>
          </a:xfrm>
        </p:grpSpPr>
        <p:sp>
          <p:nvSpPr>
            <p:cNvPr id="20" name="Freeform 140">
              <a:extLst>
                <a:ext uri="{FF2B5EF4-FFF2-40B4-BE49-F238E27FC236}">
                  <a16:creationId xmlns:a16="http://schemas.microsoft.com/office/drawing/2014/main" id="{BFD6D2FE-0594-7678-310D-689FADBFE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553" y="5096613"/>
              <a:ext cx="252770" cy="252268"/>
            </a:xfrm>
            <a:custGeom>
              <a:avLst/>
              <a:gdLst>
                <a:gd name="T0" fmla="*/ 168 w 240"/>
                <a:gd name="T1" fmla="*/ 0 h 240"/>
                <a:gd name="T2" fmla="*/ 72 w 240"/>
                <a:gd name="T3" fmla="*/ 0 h 240"/>
                <a:gd name="T4" fmla="*/ 0 w 240"/>
                <a:gd name="T5" fmla="*/ 72 h 240"/>
                <a:gd name="T6" fmla="*/ 0 w 240"/>
                <a:gd name="T7" fmla="*/ 128 h 240"/>
                <a:gd name="T8" fmla="*/ 68 w 240"/>
                <a:gd name="T9" fmla="*/ 200 h 240"/>
                <a:gd name="T10" fmla="*/ 68 w 240"/>
                <a:gd name="T11" fmla="*/ 233 h 240"/>
                <a:gd name="T12" fmla="*/ 72 w 240"/>
                <a:gd name="T13" fmla="*/ 239 h 240"/>
                <a:gd name="T14" fmla="*/ 75 w 240"/>
                <a:gd name="T15" fmla="*/ 240 h 240"/>
                <a:gd name="T16" fmla="*/ 80 w 240"/>
                <a:gd name="T17" fmla="*/ 238 h 240"/>
                <a:gd name="T18" fmla="*/ 87 w 240"/>
                <a:gd name="T19" fmla="*/ 231 h 240"/>
                <a:gd name="T20" fmla="*/ 161 w 240"/>
                <a:gd name="T21" fmla="*/ 200 h 240"/>
                <a:gd name="T22" fmla="*/ 168 w 240"/>
                <a:gd name="T23" fmla="*/ 200 h 240"/>
                <a:gd name="T24" fmla="*/ 240 w 240"/>
                <a:gd name="T25" fmla="*/ 128 h 240"/>
                <a:gd name="T26" fmla="*/ 240 w 240"/>
                <a:gd name="T27" fmla="*/ 72 h 240"/>
                <a:gd name="T28" fmla="*/ 168 w 240"/>
                <a:gd name="T29" fmla="*/ 0 h 240"/>
                <a:gd name="T30" fmla="*/ 232 w 240"/>
                <a:gd name="T31" fmla="*/ 128 h 240"/>
                <a:gd name="T32" fmla="*/ 168 w 240"/>
                <a:gd name="T33" fmla="*/ 192 h 240"/>
                <a:gd name="T34" fmla="*/ 161 w 240"/>
                <a:gd name="T35" fmla="*/ 192 h 240"/>
                <a:gd name="T36" fmla="*/ 81 w 240"/>
                <a:gd name="T37" fmla="*/ 225 h 240"/>
                <a:gd name="T38" fmla="*/ 76 w 240"/>
                <a:gd name="T39" fmla="*/ 230 h 240"/>
                <a:gd name="T40" fmla="*/ 76 w 240"/>
                <a:gd name="T41" fmla="*/ 196 h 240"/>
                <a:gd name="T42" fmla="*/ 76 w 240"/>
                <a:gd name="T43" fmla="*/ 192 h 240"/>
                <a:gd name="T44" fmla="*/ 76 w 240"/>
                <a:gd name="T45" fmla="*/ 176 h 240"/>
                <a:gd name="T46" fmla="*/ 72 w 240"/>
                <a:gd name="T47" fmla="*/ 172 h 240"/>
                <a:gd name="T48" fmla="*/ 68 w 240"/>
                <a:gd name="T49" fmla="*/ 176 h 240"/>
                <a:gd name="T50" fmla="*/ 68 w 240"/>
                <a:gd name="T51" fmla="*/ 192 h 240"/>
                <a:gd name="T52" fmla="*/ 8 w 240"/>
                <a:gd name="T53" fmla="*/ 128 h 240"/>
                <a:gd name="T54" fmla="*/ 8 w 240"/>
                <a:gd name="T55" fmla="*/ 72 h 240"/>
                <a:gd name="T56" fmla="*/ 72 w 240"/>
                <a:gd name="T57" fmla="*/ 8 h 240"/>
                <a:gd name="T58" fmla="*/ 168 w 240"/>
                <a:gd name="T59" fmla="*/ 8 h 240"/>
                <a:gd name="T60" fmla="*/ 232 w 240"/>
                <a:gd name="T61" fmla="*/ 72 h 240"/>
                <a:gd name="T62" fmla="*/ 232 w 240"/>
                <a:gd name="T63" fmla="*/ 1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68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66"/>
                    <a:pt x="30" y="198"/>
                    <a:pt x="68" y="20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6"/>
                    <a:pt x="70" y="238"/>
                    <a:pt x="72" y="239"/>
                  </a:cubicBezTo>
                  <a:cubicBezTo>
                    <a:pt x="73" y="240"/>
                    <a:pt x="74" y="240"/>
                    <a:pt x="75" y="240"/>
                  </a:cubicBezTo>
                  <a:cubicBezTo>
                    <a:pt x="77" y="240"/>
                    <a:pt x="78" y="239"/>
                    <a:pt x="80" y="238"/>
                  </a:cubicBezTo>
                  <a:cubicBezTo>
                    <a:pt x="87" y="231"/>
                    <a:pt x="87" y="231"/>
                    <a:pt x="87" y="231"/>
                  </a:cubicBezTo>
                  <a:cubicBezTo>
                    <a:pt x="107" y="211"/>
                    <a:pt x="133" y="200"/>
                    <a:pt x="161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208" y="200"/>
                    <a:pt x="240" y="168"/>
                    <a:pt x="240" y="128"/>
                  </a:cubicBezTo>
                  <a:cubicBezTo>
                    <a:pt x="240" y="72"/>
                    <a:pt x="240" y="72"/>
                    <a:pt x="240" y="72"/>
                  </a:cubicBezTo>
                  <a:cubicBezTo>
                    <a:pt x="240" y="32"/>
                    <a:pt x="208" y="0"/>
                    <a:pt x="168" y="0"/>
                  </a:cubicBezTo>
                  <a:close/>
                  <a:moveTo>
                    <a:pt x="232" y="128"/>
                  </a:moveTo>
                  <a:cubicBezTo>
                    <a:pt x="232" y="163"/>
                    <a:pt x="203" y="192"/>
                    <a:pt x="168" y="192"/>
                  </a:cubicBezTo>
                  <a:cubicBezTo>
                    <a:pt x="161" y="192"/>
                    <a:pt x="161" y="192"/>
                    <a:pt x="161" y="192"/>
                  </a:cubicBezTo>
                  <a:cubicBezTo>
                    <a:pt x="131" y="192"/>
                    <a:pt x="103" y="204"/>
                    <a:pt x="81" y="225"/>
                  </a:cubicBezTo>
                  <a:cubicBezTo>
                    <a:pt x="76" y="230"/>
                    <a:pt x="76" y="230"/>
                    <a:pt x="76" y="230"/>
                  </a:cubicBezTo>
                  <a:cubicBezTo>
                    <a:pt x="76" y="196"/>
                    <a:pt x="76" y="196"/>
                    <a:pt x="76" y="196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76" y="176"/>
                    <a:pt x="76" y="176"/>
                    <a:pt x="76" y="176"/>
                  </a:cubicBezTo>
                  <a:cubicBezTo>
                    <a:pt x="76" y="174"/>
                    <a:pt x="74" y="172"/>
                    <a:pt x="72" y="172"/>
                  </a:cubicBezTo>
                  <a:cubicBezTo>
                    <a:pt x="70" y="172"/>
                    <a:pt x="68" y="174"/>
                    <a:pt x="68" y="176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35" y="190"/>
                    <a:pt x="8" y="162"/>
                    <a:pt x="8" y="12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37"/>
                    <a:pt x="37" y="8"/>
                    <a:pt x="72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203" y="8"/>
                    <a:pt x="232" y="37"/>
                    <a:pt x="232" y="72"/>
                  </a:cubicBezTo>
                  <a:lnTo>
                    <a:pt x="232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1">
              <a:extLst>
                <a:ext uri="{FF2B5EF4-FFF2-40B4-BE49-F238E27FC236}">
                  <a16:creationId xmlns:a16="http://schemas.microsoft.com/office/drawing/2014/main" id="{735958EE-B631-3155-72E9-61D0E42A0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58" y="5168331"/>
              <a:ext cx="67706" cy="8024"/>
            </a:xfrm>
            <a:custGeom>
              <a:avLst/>
              <a:gdLst>
                <a:gd name="T0" fmla="*/ 4 w 64"/>
                <a:gd name="T1" fmla="*/ 8 h 8"/>
                <a:gd name="T2" fmla="*/ 60 w 64"/>
                <a:gd name="T3" fmla="*/ 8 h 8"/>
                <a:gd name="T4" fmla="*/ 64 w 64"/>
                <a:gd name="T5" fmla="*/ 4 h 8"/>
                <a:gd name="T6" fmla="*/ 60 w 64"/>
                <a:gd name="T7" fmla="*/ 0 h 8"/>
                <a:gd name="T8" fmla="*/ 4 w 64"/>
                <a:gd name="T9" fmla="*/ 0 h 8"/>
                <a:gd name="T10" fmla="*/ 0 w 64"/>
                <a:gd name="T11" fmla="*/ 4 h 8"/>
                <a:gd name="T12" fmla="*/ 4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4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2" y="8"/>
                    <a:pt x="64" y="6"/>
                    <a:pt x="64" y="4"/>
                  </a:cubicBezTo>
                  <a:cubicBezTo>
                    <a:pt x="64" y="2"/>
                    <a:pt x="62" y="0"/>
                    <a:pt x="6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2">
              <a:extLst>
                <a:ext uri="{FF2B5EF4-FFF2-40B4-BE49-F238E27FC236}">
                  <a16:creationId xmlns:a16="http://schemas.microsoft.com/office/drawing/2014/main" id="{0BA5B603-9C01-067A-A999-FE01AD9C8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58" y="5201934"/>
              <a:ext cx="122373" cy="8024"/>
            </a:xfrm>
            <a:custGeom>
              <a:avLst/>
              <a:gdLst>
                <a:gd name="T0" fmla="*/ 112 w 116"/>
                <a:gd name="T1" fmla="*/ 0 h 8"/>
                <a:gd name="T2" fmla="*/ 4 w 116"/>
                <a:gd name="T3" fmla="*/ 0 h 8"/>
                <a:gd name="T4" fmla="*/ 0 w 116"/>
                <a:gd name="T5" fmla="*/ 4 h 8"/>
                <a:gd name="T6" fmla="*/ 4 w 116"/>
                <a:gd name="T7" fmla="*/ 8 h 8"/>
                <a:gd name="T8" fmla="*/ 112 w 116"/>
                <a:gd name="T9" fmla="*/ 8 h 8"/>
                <a:gd name="T10" fmla="*/ 116 w 116"/>
                <a:gd name="T11" fmla="*/ 4 h 8"/>
                <a:gd name="T12" fmla="*/ 112 w 1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8">
                  <a:moveTo>
                    <a:pt x="11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4" y="8"/>
                    <a:pt x="116" y="6"/>
                    <a:pt x="116" y="4"/>
                  </a:cubicBezTo>
                  <a:cubicBezTo>
                    <a:pt x="116" y="2"/>
                    <a:pt x="114" y="0"/>
                    <a:pt x="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3">
              <a:extLst>
                <a:ext uri="{FF2B5EF4-FFF2-40B4-BE49-F238E27FC236}">
                  <a16:creationId xmlns:a16="http://schemas.microsoft.com/office/drawing/2014/main" id="{408A0C9B-2988-9370-F04D-0CD38B84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58" y="5235536"/>
              <a:ext cx="122373" cy="8024"/>
            </a:xfrm>
            <a:custGeom>
              <a:avLst/>
              <a:gdLst>
                <a:gd name="T0" fmla="*/ 112 w 116"/>
                <a:gd name="T1" fmla="*/ 0 h 8"/>
                <a:gd name="T2" fmla="*/ 4 w 116"/>
                <a:gd name="T3" fmla="*/ 0 h 8"/>
                <a:gd name="T4" fmla="*/ 0 w 116"/>
                <a:gd name="T5" fmla="*/ 4 h 8"/>
                <a:gd name="T6" fmla="*/ 4 w 116"/>
                <a:gd name="T7" fmla="*/ 8 h 8"/>
                <a:gd name="T8" fmla="*/ 112 w 116"/>
                <a:gd name="T9" fmla="*/ 8 h 8"/>
                <a:gd name="T10" fmla="*/ 116 w 116"/>
                <a:gd name="T11" fmla="*/ 4 h 8"/>
                <a:gd name="T12" fmla="*/ 112 w 1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8">
                  <a:moveTo>
                    <a:pt x="11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4" y="8"/>
                    <a:pt x="116" y="6"/>
                    <a:pt x="116" y="4"/>
                  </a:cubicBezTo>
                  <a:cubicBezTo>
                    <a:pt x="116" y="2"/>
                    <a:pt x="114" y="0"/>
                    <a:pt x="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414D57FB-17C8-756A-9E6F-E80C661D0111}"/>
              </a:ext>
            </a:extLst>
          </p:cNvPr>
          <p:cNvGrpSpPr/>
          <p:nvPr/>
        </p:nvGrpSpPr>
        <p:grpSpPr>
          <a:xfrm>
            <a:off x="739090" y="5124228"/>
            <a:ext cx="198703" cy="188145"/>
            <a:chOff x="3030538" y="1228725"/>
            <a:chExt cx="836613" cy="792163"/>
          </a:xfrm>
          <a:solidFill>
            <a:schemeClr val="bg1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7F03B10-B83E-52A4-DAD0-79478CF0B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0538" y="1292225"/>
              <a:ext cx="763588" cy="728663"/>
            </a:xfrm>
            <a:custGeom>
              <a:avLst/>
              <a:gdLst>
                <a:gd name="T0" fmla="*/ 187 w 229"/>
                <a:gd name="T1" fmla="*/ 133 h 219"/>
                <a:gd name="T2" fmla="*/ 172 w 229"/>
                <a:gd name="T3" fmla="*/ 130 h 219"/>
                <a:gd name="T4" fmla="*/ 164 w 229"/>
                <a:gd name="T5" fmla="*/ 136 h 219"/>
                <a:gd name="T6" fmla="*/ 154 w 229"/>
                <a:gd name="T7" fmla="*/ 148 h 219"/>
                <a:gd name="T8" fmla="*/ 129 w 229"/>
                <a:gd name="T9" fmla="*/ 145 h 219"/>
                <a:gd name="T10" fmla="*/ 83 w 229"/>
                <a:gd name="T11" fmla="*/ 99 h 219"/>
                <a:gd name="T12" fmla="*/ 80 w 229"/>
                <a:gd name="T13" fmla="*/ 74 h 219"/>
                <a:gd name="T14" fmla="*/ 92 w 229"/>
                <a:gd name="T15" fmla="*/ 64 h 219"/>
                <a:gd name="T16" fmla="*/ 98 w 229"/>
                <a:gd name="T17" fmla="*/ 56 h 219"/>
                <a:gd name="T18" fmla="*/ 95 w 229"/>
                <a:gd name="T19" fmla="*/ 41 h 219"/>
                <a:gd name="T20" fmla="*/ 63 w 229"/>
                <a:gd name="T21" fmla="*/ 4 h 219"/>
                <a:gd name="T22" fmla="*/ 40 w 229"/>
                <a:gd name="T23" fmla="*/ 7 h 219"/>
                <a:gd name="T24" fmla="*/ 30 w 229"/>
                <a:gd name="T25" fmla="*/ 17 h 219"/>
                <a:gd name="T26" fmla="*/ 46 w 229"/>
                <a:gd name="T27" fmla="*/ 124 h 219"/>
                <a:gd name="T28" fmla="*/ 104 w 229"/>
                <a:gd name="T29" fmla="*/ 182 h 219"/>
                <a:gd name="T30" fmla="*/ 157 w 229"/>
                <a:gd name="T31" fmla="*/ 216 h 219"/>
                <a:gd name="T32" fmla="*/ 170 w 229"/>
                <a:gd name="T33" fmla="*/ 217 h 219"/>
                <a:gd name="T34" fmla="*/ 211 w 229"/>
                <a:gd name="T35" fmla="*/ 198 h 219"/>
                <a:gd name="T36" fmla="*/ 221 w 229"/>
                <a:gd name="T37" fmla="*/ 188 h 219"/>
                <a:gd name="T38" fmla="*/ 224 w 229"/>
                <a:gd name="T39" fmla="*/ 165 h 219"/>
                <a:gd name="T40" fmla="*/ 187 w 229"/>
                <a:gd name="T41" fmla="*/ 133 h 219"/>
                <a:gd name="T42" fmla="*/ 215 w 229"/>
                <a:gd name="T43" fmla="*/ 182 h 219"/>
                <a:gd name="T44" fmla="*/ 205 w 229"/>
                <a:gd name="T45" fmla="*/ 193 h 219"/>
                <a:gd name="T46" fmla="*/ 110 w 229"/>
                <a:gd name="T47" fmla="*/ 177 h 219"/>
                <a:gd name="T48" fmla="*/ 51 w 229"/>
                <a:gd name="T49" fmla="*/ 118 h 219"/>
                <a:gd name="T50" fmla="*/ 35 w 229"/>
                <a:gd name="T51" fmla="*/ 23 h 219"/>
                <a:gd name="T52" fmla="*/ 46 w 229"/>
                <a:gd name="T53" fmla="*/ 13 h 219"/>
                <a:gd name="T54" fmla="*/ 54 w 229"/>
                <a:gd name="T55" fmla="*/ 9 h 219"/>
                <a:gd name="T56" fmla="*/ 59 w 229"/>
                <a:gd name="T57" fmla="*/ 11 h 219"/>
                <a:gd name="T58" fmla="*/ 89 w 229"/>
                <a:gd name="T59" fmla="*/ 45 h 219"/>
                <a:gd name="T60" fmla="*/ 90 w 229"/>
                <a:gd name="T61" fmla="*/ 53 h 219"/>
                <a:gd name="T62" fmla="*/ 88 w 229"/>
                <a:gd name="T63" fmla="*/ 57 h 219"/>
                <a:gd name="T64" fmla="*/ 87 w 229"/>
                <a:gd name="T65" fmla="*/ 57 h 219"/>
                <a:gd name="T66" fmla="*/ 74 w 229"/>
                <a:gd name="T67" fmla="*/ 69 h 219"/>
                <a:gd name="T68" fmla="*/ 69 w 229"/>
                <a:gd name="T69" fmla="*/ 80 h 219"/>
                <a:gd name="T70" fmla="*/ 63 w 229"/>
                <a:gd name="T71" fmla="*/ 61 h 219"/>
                <a:gd name="T72" fmla="*/ 59 w 229"/>
                <a:gd name="T73" fmla="*/ 57 h 219"/>
                <a:gd name="T74" fmla="*/ 55 w 229"/>
                <a:gd name="T75" fmla="*/ 61 h 219"/>
                <a:gd name="T76" fmla="*/ 80 w 229"/>
                <a:gd name="T77" fmla="*/ 108 h 219"/>
                <a:gd name="T78" fmla="*/ 81 w 229"/>
                <a:gd name="T79" fmla="*/ 108 h 219"/>
                <a:gd name="T80" fmla="*/ 123 w 229"/>
                <a:gd name="T81" fmla="*/ 151 h 219"/>
                <a:gd name="T82" fmla="*/ 124 w 229"/>
                <a:gd name="T83" fmla="*/ 151 h 219"/>
                <a:gd name="T84" fmla="*/ 124 w 229"/>
                <a:gd name="T85" fmla="*/ 152 h 219"/>
                <a:gd name="T86" fmla="*/ 171 w 229"/>
                <a:gd name="T87" fmla="*/ 173 h 219"/>
                <a:gd name="T88" fmla="*/ 171 w 229"/>
                <a:gd name="T89" fmla="*/ 173 h 219"/>
                <a:gd name="T90" fmla="*/ 175 w 229"/>
                <a:gd name="T91" fmla="*/ 169 h 219"/>
                <a:gd name="T92" fmla="*/ 171 w 229"/>
                <a:gd name="T93" fmla="*/ 165 h 219"/>
                <a:gd name="T94" fmla="*/ 149 w 229"/>
                <a:gd name="T95" fmla="*/ 159 h 219"/>
                <a:gd name="T96" fmla="*/ 159 w 229"/>
                <a:gd name="T97" fmla="*/ 154 h 219"/>
                <a:gd name="T98" fmla="*/ 171 w 229"/>
                <a:gd name="T99" fmla="*/ 141 h 219"/>
                <a:gd name="T100" fmla="*/ 171 w 229"/>
                <a:gd name="T101" fmla="*/ 140 h 219"/>
                <a:gd name="T102" fmla="*/ 175 w 229"/>
                <a:gd name="T103" fmla="*/ 138 h 219"/>
                <a:gd name="T104" fmla="*/ 183 w 229"/>
                <a:gd name="T105" fmla="*/ 139 h 219"/>
                <a:gd name="T106" fmla="*/ 217 w 229"/>
                <a:gd name="T107" fmla="*/ 169 h 219"/>
                <a:gd name="T108" fmla="*/ 215 w 229"/>
                <a:gd name="T109" fmla="*/ 18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9" h="219">
                  <a:moveTo>
                    <a:pt x="187" y="133"/>
                  </a:moveTo>
                  <a:cubicBezTo>
                    <a:pt x="182" y="130"/>
                    <a:pt x="177" y="129"/>
                    <a:pt x="172" y="130"/>
                  </a:cubicBezTo>
                  <a:cubicBezTo>
                    <a:pt x="169" y="131"/>
                    <a:pt x="166" y="133"/>
                    <a:pt x="164" y="136"/>
                  </a:cubicBezTo>
                  <a:cubicBezTo>
                    <a:pt x="160" y="141"/>
                    <a:pt x="155" y="147"/>
                    <a:pt x="154" y="148"/>
                  </a:cubicBezTo>
                  <a:cubicBezTo>
                    <a:pt x="145" y="154"/>
                    <a:pt x="137" y="153"/>
                    <a:pt x="129" y="145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75" y="91"/>
                    <a:pt x="74" y="83"/>
                    <a:pt x="80" y="74"/>
                  </a:cubicBezTo>
                  <a:cubicBezTo>
                    <a:pt x="81" y="73"/>
                    <a:pt x="87" y="68"/>
                    <a:pt x="92" y="64"/>
                  </a:cubicBezTo>
                  <a:cubicBezTo>
                    <a:pt x="95" y="62"/>
                    <a:pt x="97" y="59"/>
                    <a:pt x="98" y="56"/>
                  </a:cubicBezTo>
                  <a:cubicBezTo>
                    <a:pt x="99" y="51"/>
                    <a:pt x="98" y="46"/>
                    <a:pt x="95" y="41"/>
                  </a:cubicBezTo>
                  <a:cubicBezTo>
                    <a:pt x="95" y="40"/>
                    <a:pt x="78" y="12"/>
                    <a:pt x="63" y="4"/>
                  </a:cubicBezTo>
                  <a:cubicBezTo>
                    <a:pt x="55" y="0"/>
                    <a:pt x="46" y="1"/>
                    <a:pt x="40" y="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47"/>
                    <a:pt x="6" y="84"/>
                    <a:pt x="46" y="124"/>
                  </a:cubicBezTo>
                  <a:cubicBezTo>
                    <a:pt x="104" y="182"/>
                    <a:pt x="104" y="182"/>
                    <a:pt x="104" y="182"/>
                  </a:cubicBezTo>
                  <a:cubicBezTo>
                    <a:pt x="123" y="201"/>
                    <a:pt x="140" y="212"/>
                    <a:pt x="157" y="216"/>
                  </a:cubicBezTo>
                  <a:cubicBezTo>
                    <a:pt x="161" y="217"/>
                    <a:pt x="165" y="217"/>
                    <a:pt x="170" y="217"/>
                  </a:cubicBezTo>
                  <a:cubicBezTo>
                    <a:pt x="184" y="217"/>
                    <a:pt x="198" y="211"/>
                    <a:pt x="211" y="19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7" y="182"/>
                    <a:pt x="229" y="173"/>
                    <a:pt x="224" y="165"/>
                  </a:cubicBezTo>
                  <a:cubicBezTo>
                    <a:pt x="216" y="150"/>
                    <a:pt x="189" y="133"/>
                    <a:pt x="187" y="133"/>
                  </a:cubicBezTo>
                  <a:close/>
                  <a:moveTo>
                    <a:pt x="215" y="182"/>
                  </a:moveTo>
                  <a:cubicBezTo>
                    <a:pt x="205" y="193"/>
                    <a:pt x="205" y="193"/>
                    <a:pt x="205" y="193"/>
                  </a:cubicBezTo>
                  <a:cubicBezTo>
                    <a:pt x="179" y="219"/>
                    <a:pt x="147" y="214"/>
                    <a:pt x="110" y="17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14" y="81"/>
                    <a:pt x="9" y="49"/>
                    <a:pt x="35" y="2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0"/>
                    <a:pt x="51" y="9"/>
                    <a:pt x="54" y="9"/>
                  </a:cubicBezTo>
                  <a:cubicBezTo>
                    <a:pt x="56" y="9"/>
                    <a:pt x="58" y="10"/>
                    <a:pt x="59" y="11"/>
                  </a:cubicBezTo>
                  <a:cubicBezTo>
                    <a:pt x="73" y="18"/>
                    <a:pt x="88" y="44"/>
                    <a:pt x="89" y="45"/>
                  </a:cubicBezTo>
                  <a:cubicBezTo>
                    <a:pt x="90" y="48"/>
                    <a:pt x="91" y="51"/>
                    <a:pt x="90" y="53"/>
                  </a:cubicBezTo>
                  <a:cubicBezTo>
                    <a:pt x="90" y="55"/>
                    <a:pt x="89" y="56"/>
                    <a:pt x="88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60"/>
                    <a:pt x="75" y="67"/>
                    <a:pt x="74" y="69"/>
                  </a:cubicBezTo>
                  <a:cubicBezTo>
                    <a:pt x="71" y="73"/>
                    <a:pt x="70" y="77"/>
                    <a:pt x="69" y="80"/>
                  </a:cubicBezTo>
                  <a:cubicBezTo>
                    <a:pt x="66" y="74"/>
                    <a:pt x="64" y="68"/>
                    <a:pt x="63" y="61"/>
                  </a:cubicBezTo>
                  <a:cubicBezTo>
                    <a:pt x="63" y="58"/>
                    <a:pt x="61" y="57"/>
                    <a:pt x="59" y="57"/>
                  </a:cubicBezTo>
                  <a:cubicBezTo>
                    <a:pt x="56" y="57"/>
                    <a:pt x="55" y="59"/>
                    <a:pt x="55" y="61"/>
                  </a:cubicBezTo>
                  <a:cubicBezTo>
                    <a:pt x="58" y="89"/>
                    <a:pt x="80" y="107"/>
                    <a:pt x="80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123" y="151"/>
                    <a:pt x="123" y="151"/>
                    <a:pt x="123" y="151"/>
                  </a:cubicBezTo>
                  <a:cubicBezTo>
                    <a:pt x="123" y="151"/>
                    <a:pt x="124" y="151"/>
                    <a:pt x="124" y="151"/>
                  </a:cubicBezTo>
                  <a:cubicBezTo>
                    <a:pt x="124" y="151"/>
                    <a:pt x="124" y="152"/>
                    <a:pt x="124" y="152"/>
                  </a:cubicBezTo>
                  <a:cubicBezTo>
                    <a:pt x="125" y="153"/>
                    <a:pt x="143" y="170"/>
                    <a:pt x="171" y="173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3" y="173"/>
                    <a:pt x="175" y="172"/>
                    <a:pt x="175" y="169"/>
                  </a:cubicBezTo>
                  <a:cubicBezTo>
                    <a:pt x="175" y="167"/>
                    <a:pt x="174" y="165"/>
                    <a:pt x="171" y="165"/>
                  </a:cubicBezTo>
                  <a:cubicBezTo>
                    <a:pt x="163" y="164"/>
                    <a:pt x="155" y="162"/>
                    <a:pt x="149" y="159"/>
                  </a:cubicBezTo>
                  <a:cubicBezTo>
                    <a:pt x="152" y="158"/>
                    <a:pt x="155" y="156"/>
                    <a:pt x="159" y="154"/>
                  </a:cubicBezTo>
                  <a:cubicBezTo>
                    <a:pt x="161" y="153"/>
                    <a:pt x="168" y="144"/>
                    <a:pt x="171" y="141"/>
                  </a:cubicBezTo>
                  <a:cubicBezTo>
                    <a:pt x="171" y="140"/>
                    <a:pt x="171" y="140"/>
                    <a:pt x="171" y="140"/>
                  </a:cubicBezTo>
                  <a:cubicBezTo>
                    <a:pt x="172" y="139"/>
                    <a:pt x="173" y="138"/>
                    <a:pt x="175" y="138"/>
                  </a:cubicBezTo>
                  <a:cubicBezTo>
                    <a:pt x="177" y="137"/>
                    <a:pt x="180" y="138"/>
                    <a:pt x="183" y="139"/>
                  </a:cubicBezTo>
                  <a:cubicBezTo>
                    <a:pt x="191" y="144"/>
                    <a:pt x="212" y="158"/>
                    <a:pt x="217" y="169"/>
                  </a:cubicBezTo>
                  <a:cubicBezTo>
                    <a:pt x="220" y="173"/>
                    <a:pt x="219" y="179"/>
                    <a:pt x="215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A78FAF1-5BFD-6796-76B8-AF65B8A9E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1228725"/>
              <a:ext cx="449263" cy="446088"/>
            </a:xfrm>
            <a:custGeom>
              <a:avLst/>
              <a:gdLst>
                <a:gd name="T0" fmla="*/ 4 w 135"/>
                <a:gd name="T1" fmla="*/ 0 h 134"/>
                <a:gd name="T2" fmla="*/ 0 w 135"/>
                <a:gd name="T3" fmla="*/ 4 h 134"/>
                <a:gd name="T4" fmla="*/ 4 w 135"/>
                <a:gd name="T5" fmla="*/ 8 h 134"/>
                <a:gd name="T6" fmla="*/ 127 w 135"/>
                <a:gd name="T7" fmla="*/ 130 h 134"/>
                <a:gd name="T8" fmla="*/ 131 w 135"/>
                <a:gd name="T9" fmla="*/ 134 h 134"/>
                <a:gd name="T10" fmla="*/ 135 w 135"/>
                <a:gd name="T11" fmla="*/ 130 h 134"/>
                <a:gd name="T12" fmla="*/ 4 w 135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3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2" y="8"/>
                    <a:pt x="127" y="63"/>
                    <a:pt x="127" y="130"/>
                  </a:cubicBezTo>
                  <a:cubicBezTo>
                    <a:pt x="127" y="133"/>
                    <a:pt x="129" y="134"/>
                    <a:pt x="131" y="134"/>
                  </a:cubicBezTo>
                  <a:cubicBezTo>
                    <a:pt x="133" y="134"/>
                    <a:pt x="135" y="133"/>
                    <a:pt x="135" y="130"/>
                  </a:cubicBezTo>
                  <a:cubicBezTo>
                    <a:pt x="135" y="59"/>
                    <a:pt x="7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D4D77004-66ED-8F69-0B22-43030E8F4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1322388"/>
              <a:ext cx="355600" cy="352425"/>
            </a:xfrm>
            <a:custGeom>
              <a:avLst/>
              <a:gdLst>
                <a:gd name="T0" fmla="*/ 4 w 107"/>
                <a:gd name="T1" fmla="*/ 8 h 106"/>
                <a:gd name="T2" fmla="*/ 99 w 107"/>
                <a:gd name="T3" fmla="*/ 102 h 106"/>
                <a:gd name="T4" fmla="*/ 103 w 107"/>
                <a:gd name="T5" fmla="*/ 106 h 106"/>
                <a:gd name="T6" fmla="*/ 107 w 107"/>
                <a:gd name="T7" fmla="*/ 102 h 106"/>
                <a:gd name="T8" fmla="*/ 4 w 107"/>
                <a:gd name="T9" fmla="*/ 0 h 106"/>
                <a:gd name="T10" fmla="*/ 0 w 107"/>
                <a:gd name="T11" fmla="*/ 4 h 106"/>
                <a:gd name="T12" fmla="*/ 4 w 10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06">
                  <a:moveTo>
                    <a:pt x="4" y="8"/>
                  </a:moveTo>
                  <a:cubicBezTo>
                    <a:pt x="57" y="8"/>
                    <a:pt x="99" y="50"/>
                    <a:pt x="99" y="102"/>
                  </a:cubicBezTo>
                  <a:cubicBezTo>
                    <a:pt x="99" y="105"/>
                    <a:pt x="101" y="106"/>
                    <a:pt x="103" y="106"/>
                  </a:cubicBezTo>
                  <a:cubicBezTo>
                    <a:pt x="105" y="106"/>
                    <a:pt x="107" y="105"/>
                    <a:pt x="107" y="102"/>
                  </a:cubicBezTo>
                  <a:cubicBezTo>
                    <a:pt x="107" y="46"/>
                    <a:pt x="61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047DB43-6B55-92B4-951D-E657BB8BB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1416050"/>
              <a:ext cx="261938" cy="258763"/>
            </a:xfrm>
            <a:custGeom>
              <a:avLst/>
              <a:gdLst>
                <a:gd name="T0" fmla="*/ 4 w 79"/>
                <a:gd name="T1" fmla="*/ 8 h 78"/>
                <a:gd name="T2" fmla="*/ 71 w 79"/>
                <a:gd name="T3" fmla="*/ 74 h 78"/>
                <a:gd name="T4" fmla="*/ 75 w 79"/>
                <a:gd name="T5" fmla="*/ 78 h 78"/>
                <a:gd name="T6" fmla="*/ 79 w 79"/>
                <a:gd name="T7" fmla="*/ 74 h 78"/>
                <a:gd name="T8" fmla="*/ 4 w 79"/>
                <a:gd name="T9" fmla="*/ 0 h 78"/>
                <a:gd name="T10" fmla="*/ 0 w 79"/>
                <a:gd name="T11" fmla="*/ 4 h 78"/>
                <a:gd name="T12" fmla="*/ 4 w 79"/>
                <a:gd name="T13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78">
                  <a:moveTo>
                    <a:pt x="4" y="8"/>
                  </a:moveTo>
                  <a:cubicBezTo>
                    <a:pt x="41" y="8"/>
                    <a:pt x="71" y="38"/>
                    <a:pt x="71" y="74"/>
                  </a:cubicBezTo>
                  <a:cubicBezTo>
                    <a:pt x="71" y="77"/>
                    <a:pt x="73" y="78"/>
                    <a:pt x="75" y="78"/>
                  </a:cubicBezTo>
                  <a:cubicBezTo>
                    <a:pt x="77" y="78"/>
                    <a:pt x="79" y="77"/>
                    <a:pt x="79" y="74"/>
                  </a:cubicBezTo>
                  <a:cubicBezTo>
                    <a:pt x="79" y="34"/>
                    <a:pt x="4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81">
            <a:extLst>
              <a:ext uri="{FF2B5EF4-FFF2-40B4-BE49-F238E27FC236}">
                <a16:creationId xmlns:a16="http://schemas.microsoft.com/office/drawing/2014/main" id="{E9757CEE-ED3E-F651-687F-59BEE8CD7727}"/>
              </a:ext>
            </a:extLst>
          </p:cNvPr>
          <p:cNvGrpSpPr/>
          <p:nvPr/>
        </p:nvGrpSpPr>
        <p:grpSpPr>
          <a:xfrm>
            <a:off x="721770" y="5815978"/>
            <a:ext cx="238484" cy="238835"/>
            <a:chOff x="9858375" y="4448175"/>
            <a:chExt cx="1079500" cy="1081088"/>
          </a:xfrm>
          <a:solidFill>
            <a:schemeClr val="bg1"/>
          </a:solidFill>
        </p:grpSpPr>
        <p:sp>
          <p:nvSpPr>
            <p:cNvPr id="31" name="Freeform 245">
              <a:extLst>
                <a:ext uri="{FF2B5EF4-FFF2-40B4-BE49-F238E27FC236}">
                  <a16:creationId xmlns:a16="http://schemas.microsoft.com/office/drawing/2014/main" id="{39CA9959-EB7A-D1AE-783E-F2B73629B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8375" y="4448175"/>
              <a:ext cx="1079500" cy="1081088"/>
            </a:xfrm>
            <a:custGeom>
              <a:avLst/>
              <a:gdLst>
                <a:gd name="T0" fmla="*/ 1468 w 2048"/>
                <a:gd name="T1" fmla="*/ 2055 h 2055"/>
                <a:gd name="T2" fmla="*/ 1469 w 2048"/>
                <a:gd name="T3" fmla="*/ 2055 h 2055"/>
                <a:gd name="T4" fmla="*/ 1855 w 2048"/>
                <a:gd name="T5" fmla="*/ 1670 h 2055"/>
                <a:gd name="T6" fmla="*/ 1869 w 2048"/>
                <a:gd name="T7" fmla="*/ 1649 h 2055"/>
                <a:gd name="T8" fmla="*/ 1997 w 2048"/>
                <a:gd name="T9" fmla="*/ 823 h 2055"/>
                <a:gd name="T10" fmla="*/ 1502 w 2048"/>
                <a:gd name="T11" fmla="*/ 144 h 2055"/>
                <a:gd name="T12" fmla="*/ 1306 w 2048"/>
                <a:gd name="T13" fmla="*/ 21 h 2055"/>
                <a:gd name="T14" fmla="*/ 887 w 2048"/>
                <a:gd name="T15" fmla="*/ 41 h 2055"/>
                <a:gd name="T16" fmla="*/ 819 w 2048"/>
                <a:gd name="T17" fmla="*/ 41 h 2055"/>
                <a:gd name="T18" fmla="*/ 751 w 2048"/>
                <a:gd name="T19" fmla="*/ 287 h 2055"/>
                <a:gd name="T20" fmla="*/ 717 w 2048"/>
                <a:gd name="T21" fmla="*/ 7 h 2055"/>
                <a:gd name="T22" fmla="*/ 683 w 2048"/>
                <a:gd name="T23" fmla="*/ 320 h 2055"/>
                <a:gd name="T24" fmla="*/ 580 w 2048"/>
                <a:gd name="T25" fmla="*/ 455 h 2055"/>
                <a:gd name="T26" fmla="*/ 137 w 2048"/>
                <a:gd name="T27" fmla="*/ 724 h 2055"/>
                <a:gd name="T28" fmla="*/ 0 w 2048"/>
                <a:gd name="T29" fmla="*/ 2021 h 2055"/>
                <a:gd name="T30" fmla="*/ 273 w 2048"/>
                <a:gd name="T31" fmla="*/ 1987 h 2055"/>
                <a:gd name="T32" fmla="*/ 307 w 2048"/>
                <a:gd name="T33" fmla="*/ 1714 h 2055"/>
                <a:gd name="T34" fmla="*/ 512 w 2048"/>
                <a:gd name="T35" fmla="*/ 1748 h 2055"/>
                <a:gd name="T36" fmla="*/ 273 w 2048"/>
                <a:gd name="T37" fmla="*/ 1987 h 2055"/>
                <a:gd name="T38" fmla="*/ 1980 w 2048"/>
                <a:gd name="T39" fmla="*/ 1058 h 2055"/>
                <a:gd name="T40" fmla="*/ 1801 w 2048"/>
                <a:gd name="T41" fmla="*/ 1628 h 2055"/>
                <a:gd name="T42" fmla="*/ 1469 w 2048"/>
                <a:gd name="T43" fmla="*/ 1979 h 2055"/>
                <a:gd name="T44" fmla="*/ 1137 w 2048"/>
                <a:gd name="T45" fmla="*/ 1628 h 2055"/>
                <a:gd name="T46" fmla="*/ 959 w 2048"/>
                <a:gd name="T47" fmla="*/ 1058 h 2055"/>
                <a:gd name="T48" fmla="*/ 1470 w 2048"/>
                <a:gd name="T49" fmla="*/ 553 h 2055"/>
                <a:gd name="T50" fmla="*/ 649 w 2048"/>
                <a:gd name="T51" fmla="*/ 656 h 2055"/>
                <a:gd name="T52" fmla="*/ 887 w 2048"/>
                <a:gd name="T53" fmla="*/ 621 h 2055"/>
                <a:gd name="T54" fmla="*/ 649 w 2048"/>
                <a:gd name="T55" fmla="*/ 587 h 2055"/>
                <a:gd name="T56" fmla="*/ 956 w 2048"/>
                <a:gd name="T57" fmla="*/ 519 h 2055"/>
                <a:gd name="T58" fmla="*/ 956 w 2048"/>
                <a:gd name="T59" fmla="*/ 451 h 2055"/>
                <a:gd name="T60" fmla="*/ 687 w 2048"/>
                <a:gd name="T61" fmla="*/ 393 h 2055"/>
                <a:gd name="T62" fmla="*/ 731 w 2048"/>
                <a:gd name="T63" fmla="*/ 373 h 2055"/>
                <a:gd name="T64" fmla="*/ 867 w 2048"/>
                <a:gd name="T65" fmla="*/ 307 h 2055"/>
                <a:gd name="T66" fmla="*/ 1402 w 2048"/>
                <a:gd name="T67" fmla="*/ 86 h 2055"/>
                <a:gd name="T68" fmla="*/ 1434 w 2048"/>
                <a:gd name="T69" fmla="*/ 486 h 2055"/>
                <a:gd name="T70" fmla="*/ 891 w 2048"/>
                <a:gd name="T71" fmla="*/ 1058 h 2055"/>
                <a:gd name="T72" fmla="*/ 1081 w 2048"/>
                <a:gd name="T73" fmla="*/ 1667 h 2055"/>
                <a:gd name="T74" fmla="*/ 1368 w 2048"/>
                <a:gd name="T75" fmla="*/ 1987 h 2055"/>
                <a:gd name="T76" fmla="*/ 785 w 2048"/>
                <a:gd name="T77" fmla="*/ 860 h 2055"/>
                <a:gd name="T78" fmla="*/ 649 w 2048"/>
                <a:gd name="T79" fmla="*/ 656 h 2055"/>
                <a:gd name="T80" fmla="*/ 649 w 2048"/>
                <a:gd name="T81" fmla="*/ 792 h 2055"/>
                <a:gd name="T82" fmla="*/ 717 w 2048"/>
                <a:gd name="T83" fmla="*/ 1987 h 2055"/>
                <a:gd name="T84" fmla="*/ 580 w 2048"/>
                <a:gd name="T85" fmla="*/ 1748 h 2055"/>
                <a:gd name="T86" fmla="*/ 307 w 2048"/>
                <a:gd name="T87" fmla="*/ 1645 h 2055"/>
                <a:gd name="T88" fmla="*/ 205 w 2048"/>
                <a:gd name="T89" fmla="*/ 1987 h 2055"/>
                <a:gd name="T90" fmla="*/ 68 w 2048"/>
                <a:gd name="T91" fmla="*/ 1099 h 2055"/>
                <a:gd name="T92" fmla="*/ 307 w 2048"/>
                <a:gd name="T93" fmla="*/ 1065 h 2055"/>
                <a:gd name="T94" fmla="*/ 68 w 2048"/>
                <a:gd name="T95" fmla="*/ 1031 h 2055"/>
                <a:gd name="T96" fmla="*/ 375 w 2048"/>
                <a:gd name="T97" fmla="*/ 963 h 2055"/>
                <a:gd name="T98" fmla="*/ 375 w 2048"/>
                <a:gd name="T99" fmla="*/ 894 h 2055"/>
                <a:gd name="T100" fmla="*/ 68 w 2048"/>
                <a:gd name="T101" fmla="*/ 86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8" h="2055">
                  <a:moveTo>
                    <a:pt x="34" y="2055"/>
                  </a:moveTo>
                  <a:cubicBezTo>
                    <a:pt x="1468" y="2055"/>
                    <a:pt x="1468" y="2055"/>
                    <a:pt x="1468" y="2055"/>
                  </a:cubicBezTo>
                  <a:cubicBezTo>
                    <a:pt x="1468" y="2055"/>
                    <a:pt x="1468" y="2055"/>
                    <a:pt x="1469" y="2055"/>
                  </a:cubicBezTo>
                  <a:cubicBezTo>
                    <a:pt x="1469" y="2055"/>
                    <a:pt x="1469" y="2055"/>
                    <a:pt x="1469" y="2055"/>
                  </a:cubicBezTo>
                  <a:cubicBezTo>
                    <a:pt x="1476" y="2055"/>
                    <a:pt x="1483" y="2053"/>
                    <a:pt x="1488" y="2049"/>
                  </a:cubicBezTo>
                  <a:cubicBezTo>
                    <a:pt x="1633" y="1947"/>
                    <a:pt x="1757" y="1818"/>
                    <a:pt x="1855" y="1670"/>
                  </a:cubicBezTo>
                  <a:cubicBezTo>
                    <a:pt x="1858" y="1666"/>
                    <a:pt x="1858" y="1666"/>
                    <a:pt x="1858" y="1666"/>
                  </a:cubicBezTo>
                  <a:cubicBezTo>
                    <a:pt x="1862" y="1660"/>
                    <a:pt x="1866" y="1654"/>
                    <a:pt x="1869" y="1649"/>
                  </a:cubicBezTo>
                  <a:cubicBezTo>
                    <a:pt x="1984" y="1473"/>
                    <a:pt x="2046" y="1268"/>
                    <a:pt x="2048" y="1058"/>
                  </a:cubicBezTo>
                  <a:cubicBezTo>
                    <a:pt x="2048" y="977"/>
                    <a:pt x="2031" y="897"/>
                    <a:pt x="1997" y="823"/>
                  </a:cubicBezTo>
                  <a:cubicBezTo>
                    <a:pt x="1907" y="627"/>
                    <a:pt x="1717" y="498"/>
                    <a:pt x="1502" y="486"/>
                  </a:cubicBezTo>
                  <a:cubicBezTo>
                    <a:pt x="1502" y="144"/>
                    <a:pt x="1502" y="144"/>
                    <a:pt x="1502" y="144"/>
                  </a:cubicBezTo>
                  <a:cubicBezTo>
                    <a:pt x="1502" y="97"/>
                    <a:pt x="1478" y="53"/>
                    <a:pt x="1438" y="28"/>
                  </a:cubicBezTo>
                  <a:cubicBezTo>
                    <a:pt x="1398" y="3"/>
                    <a:pt x="1348" y="0"/>
                    <a:pt x="1306" y="21"/>
                  </a:cubicBezTo>
                  <a:cubicBezTo>
                    <a:pt x="887" y="222"/>
                    <a:pt x="887" y="222"/>
                    <a:pt x="887" y="222"/>
                  </a:cubicBezTo>
                  <a:cubicBezTo>
                    <a:pt x="887" y="41"/>
                    <a:pt x="887" y="41"/>
                    <a:pt x="887" y="41"/>
                  </a:cubicBezTo>
                  <a:cubicBezTo>
                    <a:pt x="887" y="22"/>
                    <a:pt x="872" y="7"/>
                    <a:pt x="853" y="7"/>
                  </a:cubicBezTo>
                  <a:cubicBezTo>
                    <a:pt x="834" y="7"/>
                    <a:pt x="819" y="22"/>
                    <a:pt x="819" y="41"/>
                  </a:cubicBezTo>
                  <a:cubicBezTo>
                    <a:pt x="819" y="254"/>
                    <a:pt x="819" y="254"/>
                    <a:pt x="819" y="254"/>
                  </a:cubicBezTo>
                  <a:cubicBezTo>
                    <a:pt x="751" y="287"/>
                    <a:pt x="751" y="287"/>
                    <a:pt x="751" y="287"/>
                  </a:cubicBezTo>
                  <a:cubicBezTo>
                    <a:pt x="751" y="41"/>
                    <a:pt x="751" y="41"/>
                    <a:pt x="751" y="41"/>
                  </a:cubicBezTo>
                  <a:cubicBezTo>
                    <a:pt x="751" y="22"/>
                    <a:pt x="736" y="7"/>
                    <a:pt x="717" y="7"/>
                  </a:cubicBezTo>
                  <a:cubicBezTo>
                    <a:pt x="698" y="7"/>
                    <a:pt x="683" y="22"/>
                    <a:pt x="683" y="41"/>
                  </a:cubicBezTo>
                  <a:cubicBezTo>
                    <a:pt x="683" y="320"/>
                    <a:pt x="683" y="320"/>
                    <a:pt x="683" y="320"/>
                  </a:cubicBezTo>
                  <a:cubicBezTo>
                    <a:pt x="658" y="332"/>
                    <a:pt x="658" y="332"/>
                    <a:pt x="658" y="332"/>
                  </a:cubicBezTo>
                  <a:cubicBezTo>
                    <a:pt x="610" y="355"/>
                    <a:pt x="580" y="402"/>
                    <a:pt x="580" y="455"/>
                  </a:cubicBezTo>
                  <a:cubicBezTo>
                    <a:pt x="580" y="724"/>
                    <a:pt x="580" y="724"/>
                    <a:pt x="580" y="724"/>
                  </a:cubicBezTo>
                  <a:cubicBezTo>
                    <a:pt x="137" y="724"/>
                    <a:pt x="137" y="724"/>
                    <a:pt x="137" y="724"/>
                  </a:cubicBezTo>
                  <a:cubicBezTo>
                    <a:pt x="61" y="724"/>
                    <a:pt x="0" y="785"/>
                    <a:pt x="0" y="860"/>
                  </a:cubicBezTo>
                  <a:cubicBezTo>
                    <a:pt x="0" y="2021"/>
                    <a:pt x="0" y="2021"/>
                    <a:pt x="0" y="2021"/>
                  </a:cubicBezTo>
                  <a:cubicBezTo>
                    <a:pt x="0" y="2040"/>
                    <a:pt x="15" y="2055"/>
                    <a:pt x="34" y="2055"/>
                  </a:cubicBezTo>
                  <a:close/>
                  <a:moveTo>
                    <a:pt x="273" y="1987"/>
                  </a:moveTo>
                  <a:cubicBezTo>
                    <a:pt x="273" y="1748"/>
                    <a:pt x="273" y="1748"/>
                    <a:pt x="273" y="1748"/>
                  </a:cubicBezTo>
                  <a:cubicBezTo>
                    <a:pt x="273" y="1729"/>
                    <a:pt x="288" y="1714"/>
                    <a:pt x="307" y="1714"/>
                  </a:cubicBezTo>
                  <a:cubicBezTo>
                    <a:pt x="478" y="1714"/>
                    <a:pt x="478" y="1714"/>
                    <a:pt x="478" y="1714"/>
                  </a:cubicBezTo>
                  <a:cubicBezTo>
                    <a:pt x="497" y="1714"/>
                    <a:pt x="512" y="1729"/>
                    <a:pt x="512" y="1748"/>
                  </a:cubicBezTo>
                  <a:cubicBezTo>
                    <a:pt x="512" y="1987"/>
                    <a:pt x="512" y="1987"/>
                    <a:pt x="512" y="1987"/>
                  </a:cubicBezTo>
                  <a:lnTo>
                    <a:pt x="273" y="1987"/>
                  </a:lnTo>
                  <a:close/>
                  <a:moveTo>
                    <a:pt x="1935" y="851"/>
                  </a:moveTo>
                  <a:cubicBezTo>
                    <a:pt x="1965" y="916"/>
                    <a:pt x="1980" y="987"/>
                    <a:pt x="1980" y="1058"/>
                  </a:cubicBezTo>
                  <a:cubicBezTo>
                    <a:pt x="1978" y="1256"/>
                    <a:pt x="1919" y="1449"/>
                    <a:pt x="1811" y="1614"/>
                  </a:cubicBezTo>
                  <a:cubicBezTo>
                    <a:pt x="1808" y="1619"/>
                    <a:pt x="1805" y="1624"/>
                    <a:pt x="1801" y="1628"/>
                  </a:cubicBezTo>
                  <a:cubicBezTo>
                    <a:pt x="1798" y="1633"/>
                    <a:pt x="1798" y="1633"/>
                    <a:pt x="1798" y="1633"/>
                  </a:cubicBezTo>
                  <a:cubicBezTo>
                    <a:pt x="1709" y="1766"/>
                    <a:pt x="1598" y="1883"/>
                    <a:pt x="1469" y="1979"/>
                  </a:cubicBezTo>
                  <a:cubicBezTo>
                    <a:pt x="1341" y="1883"/>
                    <a:pt x="1230" y="1766"/>
                    <a:pt x="1140" y="1633"/>
                  </a:cubicBezTo>
                  <a:cubicBezTo>
                    <a:pt x="1137" y="1628"/>
                    <a:pt x="1137" y="1628"/>
                    <a:pt x="1137" y="1628"/>
                  </a:cubicBezTo>
                  <a:cubicBezTo>
                    <a:pt x="1134" y="1623"/>
                    <a:pt x="1131" y="1619"/>
                    <a:pt x="1127" y="1613"/>
                  </a:cubicBezTo>
                  <a:cubicBezTo>
                    <a:pt x="1019" y="1448"/>
                    <a:pt x="961" y="1255"/>
                    <a:pt x="959" y="1058"/>
                  </a:cubicBezTo>
                  <a:cubicBezTo>
                    <a:pt x="959" y="987"/>
                    <a:pt x="974" y="916"/>
                    <a:pt x="1004" y="851"/>
                  </a:cubicBezTo>
                  <a:cubicBezTo>
                    <a:pt x="1088" y="670"/>
                    <a:pt x="1270" y="553"/>
                    <a:pt x="1470" y="553"/>
                  </a:cubicBezTo>
                  <a:cubicBezTo>
                    <a:pt x="1669" y="553"/>
                    <a:pt x="1851" y="670"/>
                    <a:pt x="1935" y="851"/>
                  </a:cubicBezTo>
                  <a:close/>
                  <a:moveTo>
                    <a:pt x="649" y="656"/>
                  </a:moveTo>
                  <a:cubicBezTo>
                    <a:pt x="853" y="656"/>
                    <a:pt x="853" y="656"/>
                    <a:pt x="853" y="656"/>
                  </a:cubicBezTo>
                  <a:cubicBezTo>
                    <a:pt x="872" y="656"/>
                    <a:pt x="887" y="640"/>
                    <a:pt x="887" y="621"/>
                  </a:cubicBezTo>
                  <a:cubicBezTo>
                    <a:pt x="887" y="603"/>
                    <a:pt x="872" y="587"/>
                    <a:pt x="853" y="587"/>
                  </a:cubicBezTo>
                  <a:cubicBezTo>
                    <a:pt x="649" y="587"/>
                    <a:pt x="649" y="587"/>
                    <a:pt x="649" y="587"/>
                  </a:cubicBezTo>
                  <a:cubicBezTo>
                    <a:pt x="649" y="519"/>
                    <a:pt x="649" y="519"/>
                    <a:pt x="649" y="519"/>
                  </a:cubicBezTo>
                  <a:cubicBezTo>
                    <a:pt x="956" y="519"/>
                    <a:pt x="956" y="519"/>
                    <a:pt x="956" y="519"/>
                  </a:cubicBezTo>
                  <a:cubicBezTo>
                    <a:pt x="975" y="519"/>
                    <a:pt x="990" y="504"/>
                    <a:pt x="990" y="485"/>
                  </a:cubicBezTo>
                  <a:cubicBezTo>
                    <a:pt x="990" y="466"/>
                    <a:pt x="975" y="451"/>
                    <a:pt x="956" y="451"/>
                  </a:cubicBezTo>
                  <a:cubicBezTo>
                    <a:pt x="649" y="451"/>
                    <a:pt x="649" y="451"/>
                    <a:pt x="649" y="451"/>
                  </a:cubicBezTo>
                  <a:cubicBezTo>
                    <a:pt x="651" y="426"/>
                    <a:pt x="665" y="404"/>
                    <a:pt x="687" y="393"/>
                  </a:cubicBezTo>
                  <a:cubicBezTo>
                    <a:pt x="730" y="373"/>
                    <a:pt x="730" y="373"/>
                    <a:pt x="730" y="373"/>
                  </a:cubicBezTo>
                  <a:cubicBezTo>
                    <a:pt x="731" y="373"/>
                    <a:pt x="731" y="373"/>
                    <a:pt x="731" y="373"/>
                  </a:cubicBezTo>
                  <a:cubicBezTo>
                    <a:pt x="866" y="307"/>
                    <a:pt x="866" y="307"/>
                    <a:pt x="866" y="307"/>
                  </a:cubicBezTo>
                  <a:cubicBezTo>
                    <a:pt x="867" y="307"/>
                    <a:pt x="867" y="307"/>
                    <a:pt x="867" y="307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57" y="72"/>
                    <a:pt x="1382" y="73"/>
                    <a:pt x="1402" y="86"/>
                  </a:cubicBezTo>
                  <a:cubicBezTo>
                    <a:pt x="1421" y="98"/>
                    <a:pt x="1434" y="120"/>
                    <a:pt x="1434" y="144"/>
                  </a:cubicBezTo>
                  <a:cubicBezTo>
                    <a:pt x="1434" y="486"/>
                    <a:pt x="1434" y="486"/>
                    <a:pt x="1434" y="486"/>
                  </a:cubicBezTo>
                  <a:cubicBezTo>
                    <a:pt x="1220" y="499"/>
                    <a:pt x="1031" y="628"/>
                    <a:pt x="942" y="822"/>
                  </a:cubicBezTo>
                  <a:cubicBezTo>
                    <a:pt x="908" y="896"/>
                    <a:pt x="891" y="977"/>
                    <a:pt x="891" y="1058"/>
                  </a:cubicBezTo>
                  <a:cubicBezTo>
                    <a:pt x="892" y="1268"/>
                    <a:pt x="954" y="1473"/>
                    <a:pt x="1069" y="1648"/>
                  </a:cubicBezTo>
                  <a:cubicBezTo>
                    <a:pt x="1073" y="1655"/>
                    <a:pt x="1077" y="1661"/>
                    <a:pt x="1081" y="1667"/>
                  </a:cubicBezTo>
                  <a:cubicBezTo>
                    <a:pt x="1084" y="1671"/>
                    <a:pt x="1084" y="1671"/>
                    <a:pt x="1084" y="1671"/>
                  </a:cubicBezTo>
                  <a:cubicBezTo>
                    <a:pt x="1163" y="1789"/>
                    <a:pt x="1259" y="1896"/>
                    <a:pt x="1368" y="1987"/>
                  </a:cubicBezTo>
                  <a:cubicBezTo>
                    <a:pt x="785" y="1987"/>
                    <a:pt x="785" y="1987"/>
                    <a:pt x="785" y="1987"/>
                  </a:cubicBezTo>
                  <a:cubicBezTo>
                    <a:pt x="785" y="860"/>
                    <a:pt x="785" y="860"/>
                    <a:pt x="785" y="860"/>
                  </a:cubicBezTo>
                  <a:cubicBezTo>
                    <a:pt x="785" y="785"/>
                    <a:pt x="724" y="724"/>
                    <a:pt x="649" y="724"/>
                  </a:cubicBezTo>
                  <a:lnTo>
                    <a:pt x="649" y="656"/>
                  </a:lnTo>
                  <a:close/>
                  <a:moveTo>
                    <a:pt x="137" y="792"/>
                  </a:moveTo>
                  <a:cubicBezTo>
                    <a:pt x="649" y="792"/>
                    <a:pt x="649" y="792"/>
                    <a:pt x="649" y="792"/>
                  </a:cubicBezTo>
                  <a:cubicBezTo>
                    <a:pt x="686" y="792"/>
                    <a:pt x="717" y="823"/>
                    <a:pt x="717" y="860"/>
                  </a:cubicBezTo>
                  <a:cubicBezTo>
                    <a:pt x="717" y="1987"/>
                    <a:pt x="717" y="1987"/>
                    <a:pt x="717" y="1987"/>
                  </a:cubicBezTo>
                  <a:cubicBezTo>
                    <a:pt x="580" y="1987"/>
                    <a:pt x="580" y="1987"/>
                    <a:pt x="580" y="1987"/>
                  </a:cubicBezTo>
                  <a:cubicBezTo>
                    <a:pt x="580" y="1748"/>
                    <a:pt x="580" y="1748"/>
                    <a:pt x="580" y="1748"/>
                  </a:cubicBezTo>
                  <a:cubicBezTo>
                    <a:pt x="580" y="1691"/>
                    <a:pt x="534" y="1645"/>
                    <a:pt x="478" y="1645"/>
                  </a:cubicBezTo>
                  <a:cubicBezTo>
                    <a:pt x="307" y="1645"/>
                    <a:pt x="307" y="1645"/>
                    <a:pt x="307" y="1645"/>
                  </a:cubicBezTo>
                  <a:cubicBezTo>
                    <a:pt x="251" y="1645"/>
                    <a:pt x="205" y="1691"/>
                    <a:pt x="205" y="1748"/>
                  </a:cubicBezTo>
                  <a:cubicBezTo>
                    <a:pt x="205" y="1987"/>
                    <a:pt x="205" y="1987"/>
                    <a:pt x="205" y="1987"/>
                  </a:cubicBezTo>
                  <a:cubicBezTo>
                    <a:pt x="68" y="1987"/>
                    <a:pt x="68" y="1987"/>
                    <a:pt x="68" y="1987"/>
                  </a:cubicBezTo>
                  <a:cubicBezTo>
                    <a:pt x="68" y="1099"/>
                    <a:pt x="68" y="1099"/>
                    <a:pt x="68" y="1099"/>
                  </a:cubicBezTo>
                  <a:cubicBezTo>
                    <a:pt x="273" y="1099"/>
                    <a:pt x="273" y="1099"/>
                    <a:pt x="273" y="1099"/>
                  </a:cubicBezTo>
                  <a:cubicBezTo>
                    <a:pt x="292" y="1099"/>
                    <a:pt x="307" y="1084"/>
                    <a:pt x="307" y="1065"/>
                  </a:cubicBezTo>
                  <a:cubicBezTo>
                    <a:pt x="307" y="1046"/>
                    <a:pt x="292" y="1031"/>
                    <a:pt x="273" y="1031"/>
                  </a:cubicBezTo>
                  <a:cubicBezTo>
                    <a:pt x="68" y="1031"/>
                    <a:pt x="68" y="1031"/>
                    <a:pt x="68" y="1031"/>
                  </a:cubicBezTo>
                  <a:cubicBezTo>
                    <a:pt x="68" y="963"/>
                    <a:pt x="68" y="963"/>
                    <a:pt x="68" y="963"/>
                  </a:cubicBezTo>
                  <a:cubicBezTo>
                    <a:pt x="375" y="963"/>
                    <a:pt x="375" y="963"/>
                    <a:pt x="375" y="963"/>
                  </a:cubicBezTo>
                  <a:cubicBezTo>
                    <a:pt x="394" y="963"/>
                    <a:pt x="410" y="947"/>
                    <a:pt x="410" y="929"/>
                  </a:cubicBezTo>
                  <a:cubicBezTo>
                    <a:pt x="410" y="910"/>
                    <a:pt x="394" y="894"/>
                    <a:pt x="375" y="894"/>
                  </a:cubicBezTo>
                  <a:cubicBezTo>
                    <a:pt x="68" y="894"/>
                    <a:pt x="68" y="894"/>
                    <a:pt x="68" y="894"/>
                  </a:cubicBezTo>
                  <a:cubicBezTo>
                    <a:pt x="68" y="860"/>
                    <a:pt x="68" y="860"/>
                    <a:pt x="68" y="860"/>
                  </a:cubicBezTo>
                  <a:cubicBezTo>
                    <a:pt x="68" y="823"/>
                    <a:pt x="99" y="792"/>
                    <a:pt x="137" y="7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6">
              <a:extLst>
                <a:ext uri="{FF2B5EF4-FFF2-40B4-BE49-F238E27FC236}">
                  <a16:creationId xmlns:a16="http://schemas.microsoft.com/office/drawing/2014/main" id="{63E98807-D376-F533-6EBA-FD0BFB7FBD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5588" y="4792663"/>
              <a:ext cx="431800" cy="431800"/>
            </a:xfrm>
            <a:custGeom>
              <a:avLst/>
              <a:gdLst>
                <a:gd name="T0" fmla="*/ 0 w 819"/>
                <a:gd name="T1" fmla="*/ 409 h 819"/>
                <a:gd name="T2" fmla="*/ 410 w 819"/>
                <a:gd name="T3" fmla="*/ 819 h 819"/>
                <a:gd name="T4" fmla="*/ 819 w 819"/>
                <a:gd name="T5" fmla="*/ 409 h 819"/>
                <a:gd name="T6" fmla="*/ 410 w 819"/>
                <a:gd name="T7" fmla="*/ 0 h 819"/>
                <a:gd name="T8" fmla="*/ 0 w 819"/>
                <a:gd name="T9" fmla="*/ 409 h 819"/>
                <a:gd name="T10" fmla="*/ 751 w 819"/>
                <a:gd name="T11" fmla="*/ 409 h 819"/>
                <a:gd name="T12" fmla="*/ 410 w 819"/>
                <a:gd name="T13" fmla="*/ 750 h 819"/>
                <a:gd name="T14" fmla="*/ 68 w 819"/>
                <a:gd name="T15" fmla="*/ 409 h 819"/>
                <a:gd name="T16" fmla="*/ 410 w 819"/>
                <a:gd name="T17" fmla="*/ 68 h 819"/>
                <a:gd name="T18" fmla="*/ 751 w 819"/>
                <a:gd name="T19" fmla="*/ 40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9" h="819">
                  <a:moveTo>
                    <a:pt x="0" y="409"/>
                  </a:moveTo>
                  <a:cubicBezTo>
                    <a:pt x="0" y="635"/>
                    <a:pt x="184" y="819"/>
                    <a:pt x="410" y="819"/>
                  </a:cubicBezTo>
                  <a:cubicBezTo>
                    <a:pt x="636" y="819"/>
                    <a:pt x="819" y="635"/>
                    <a:pt x="819" y="409"/>
                  </a:cubicBezTo>
                  <a:cubicBezTo>
                    <a:pt x="819" y="183"/>
                    <a:pt x="636" y="0"/>
                    <a:pt x="410" y="0"/>
                  </a:cubicBezTo>
                  <a:cubicBezTo>
                    <a:pt x="184" y="0"/>
                    <a:pt x="0" y="183"/>
                    <a:pt x="0" y="409"/>
                  </a:cubicBezTo>
                  <a:close/>
                  <a:moveTo>
                    <a:pt x="751" y="409"/>
                  </a:moveTo>
                  <a:cubicBezTo>
                    <a:pt x="751" y="598"/>
                    <a:pt x="598" y="750"/>
                    <a:pt x="410" y="750"/>
                  </a:cubicBezTo>
                  <a:cubicBezTo>
                    <a:pt x="221" y="750"/>
                    <a:pt x="68" y="598"/>
                    <a:pt x="68" y="409"/>
                  </a:cubicBezTo>
                  <a:cubicBezTo>
                    <a:pt x="68" y="221"/>
                    <a:pt x="221" y="68"/>
                    <a:pt x="410" y="68"/>
                  </a:cubicBezTo>
                  <a:cubicBezTo>
                    <a:pt x="598" y="68"/>
                    <a:pt x="751" y="221"/>
                    <a:pt x="751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7">
              <a:extLst>
                <a:ext uri="{FF2B5EF4-FFF2-40B4-BE49-F238E27FC236}">
                  <a16:creationId xmlns:a16="http://schemas.microsoft.com/office/drawing/2014/main" id="{1128C71F-622B-CBE1-12FA-35AB89B57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1950" y="5278438"/>
              <a:ext cx="219075" cy="142875"/>
            </a:xfrm>
            <a:custGeom>
              <a:avLst/>
              <a:gdLst>
                <a:gd name="T0" fmla="*/ 378 w 415"/>
                <a:gd name="T1" fmla="*/ 0 h 273"/>
                <a:gd name="T2" fmla="*/ 37 w 415"/>
                <a:gd name="T3" fmla="*/ 0 h 273"/>
                <a:gd name="T4" fmla="*/ 6 w 415"/>
                <a:gd name="T5" fmla="*/ 20 h 273"/>
                <a:gd name="T6" fmla="*/ 11 w 415"/>
                <a:gd name="T7" fmla="*/ 56 h 273"/>
                <a:gd name="T8" fmla="*/ 181 w 415"/>
                <a:gd name="T9" fmla="*/ 261 h 273"/>
                <a:gd name="T10" fmla="*/ 208 w 415"/>
                <a:gd name="T11" fmla="*/ 273 h 273"/>
                <a:gd name="T12" fmla="*/ 234 w 415"/>
                <a:gd name="T13" fmla="*/ 261 h 273"/>
                <a:gd name="T14" fmla="*/ 405 w 415"/>
                <a:gd name="T15" fmla="*/ 56 h 273"/>
                <a:gd name="T16" fmla="*/ 409 w 415"/>
                <a:gd name="T17" fmla="*/ 20 h 273"/>
                <a:gd name="T18" fmla="*/ 378 w 415"/>
                <a:gd name="T19" fmla="*/ 0 h 273"/>
                <a:gd name="T20" fmla="*/ 208 w 415"/>
                <a:gd name="T21" fmla="*/ 186 h 273"/>
                <a:gd name="T22" fmla="*/ 110 w 415"/>
                <a:gd name="T23" fmla="*/ 68 h 273"/>
                <a:gd name="T24" fmla="*/ 306 w 415"/>
                <a:gd name="T25" fmla="*/ 68 h 273"/>
                <a:gd name="T26" fmla="*/ 208 w 415"/>
                <a:gd name="T27" fmla="*/ 1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5" h="273">
                  <a:moveTo>
                    <a:pt x="37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4" y="0"/>
                    <a:pt x="12" y="8"/>
                    <a:pt x="6" y="20"/>
                  </a:cubicBezTo>
                  <a:cubicBezTo>
                    <a:pt x="0" y="32"/>
                    <a:pt x="2" y="46"/>
                    <a:pt x="11" y="56"/>
                  </a:cubicBezTo>
                  <a:cubicBezTo>
                    <a:pt x="181" y="261"/>
                    <a:pt x="181" y="261"/>
                    <a:pt x="181" y="261"/>
                  </a:cubicBezTo>
                  <a:cubicBezTo>
                    <a:pt x="188" y="269"/>
                    <a:pt x="198" y="273"/>
                    <a:pt x="208" y="273"/>
                  </a:cubicBezTo>
                  <a:cubicBezTo>
                    <a:pt x="218" y="273"/>
                    <a:pt x="227" y="269"/>
                    <a:pt x="234" y="261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13" y="46"/>
                    <a:pt x="415" y="32"/>
                    <a:pt x="409" y="20"/>
                  </a:cubicBezTo>
                  <a:cubicBezTo>
                    <a:pt x="404" y="8"/>
                    <a:pt x="392" y="0"/>
                    <a:pt x="378" y="0"/>
                  </a:cubicBezTo>
                  <a:close/>
                  <a:moveTo>
                    <a:pt x="208" y="186"/>
                  </a:moveTo>
                  <a:cubicBezTo>
                    <a:pt x="110" y="68"/>
                    <a:pt x="110" y="68"/>
                    <a:pt x="110" y="68"/>
                  </a:cubicBezTo>
                  <a:cubicBezTo>
                    <a:pt x="306" y="68"/>
                    <a:pt x="306" y="68"/>
                    <a:pt x="306" y="68"/>
                  </a:cubicBezTo>
                  <a:lnTo>
                    <a:pt x="208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D37BE4D2-3E02-35D4-0CAD-0D3C4C5ACF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800000">
            <a:off x="6606000" y="1418400"/>
            <a:ext cx="7106399" cy="7106399"/>
          </a:xfrm>
          <a:prstGeom prst="rect">
            <a:avLst/>
          </a:prstGeom>
        </p:spPr>
      </p:pic>
      <p:sp>
        <p:nvSpPr>
          <p:cNvPr id="12" name="Text Box 1">
            <a:extLst>
              <a:ext uri="{FF2B5EF4-FFF2-40B4-BE49-F238E27FC236}">
                <a16:creationId xmlns:a16="http://schemas.microsoft.com/office/drawing/2014/main" id="{36945B0D-B5BF-6281-B9F4-CB7166ED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3" y="1318202"/>
            <a:ext cx="8271213" cy="225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spcAft>
                <a:spcPts val="2400"/>
              </a:spcAft>
              <a:buClrTx/>
              <a:buFontTx/>
              <a:buNone/>
            </a:pPr>
            <a:r>
              <a:rPr lang="cs-CZ" sz="8000" b="1" i="1" spc="-130" dirty="0">
                <a:solidFill>
                  <a:schemeClr val="bg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Děkuji za pozornost</a:t>
            </a:r>
            <a:endParaRPr lang="cs-CZ" sz="8000" i="1" dirty="0">
              <a:solidFill>
                <a:srgbClr val="0093D3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6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ílý obdelník">
            <a:extLst>
              <a:ext uri="{FF2B5EF4-FFF2-40B4-BE49-F238E27FC236}">
                <a16:creationId xmlns:a16="http://schemas.microsoft.com/office/drawing/2014/main" id="{E3E97023-8B54-4C02-AA60-F69F86AD24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Poloprůhledný podklad">
            <a:extLst>
              <a:ext uri="{FF2B5EF4-FFF2-40B4-BE49-F238E27FC236}">
                <a16:creationId xmlns:a16="http://schemas.microsoft.com/office/drawing/2014/main" id="{AA9D04FF-BAF0-4C0D-BA52-861B5C5AED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E820C8F-3CE4-4A65-99CE-4463BCB04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57DD2B-A54A-4EAB-8986-4B718ABC4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ástupný symbol pro číslo snímku 8">
            <a:extLst>
              <a:ext uri="{FF2B5EF4-FFF2-40B4-BE49-F238E27FC236}">
                <a16:creationId xmlns:a16="http://schemas.microsoft.com/office/drawing/2014/main" id="{65D04758-A88A-4F6B-A809-36EDDDD6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3ABE0-AB08-445E-A70A-985F58389E57}" type="slidenum">
              <a:rPr lang="cs-CZ" smtClean="0"/>
              <a:pPr/>
              <a:t>2</a:t>
            </a:fld>
            <a:endParaRPr lang="cs-CZ" b="1" dirty="0">
              <a:solidFill>
                <a:schemeClr val="bg1"/>
              </a:solidFill>
              <a:latin typeface="HelveticaNeueLT Pro 45 Lt" panose="020B0403020202020204" pitchFamily="34" charset="-18"/>
            </a:endParaRP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C4D66455-B200-4670-9D84-41F62F270808}"/>
              </a:ext>
            </a:extLst>
          </p:cNvPr>
          <p:cNvSpPr txBox="1">
            <a:spLocks/>
          </p:cNvSpPr>
          <p:nvPr/>
        </p:nvSpPr>
        <p:spPr>
          <a:xfrm>
            <a:off x="357937" y="624680"/>
            <a:ext cx="11096625" cy="441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94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staveb</a:t>
            </a:r>
            <a:endParaRPr lang="cs-CZ" sz="2400" b="1" dirty="0">
              <a:solidFill>
                <a:srgbClr val="063E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D6F5A0D6-2EDD-4F01-9408-CCEEE6B7A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00494"/>
              </p:ext>
            </p:extLst>
          </p:nvPr>
        </p:nvGraphicFramePr>
        <p:xfrm>
          <a:off x="488948" y="1154565"/>
          <a:ext cx="6489989" cy="246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551">
                  <a:extLst>
                    <a:ext uri="{9D8B030D-6E8A-4147-A177-3AD203B41FA5}">
                      <a16:colId xmlns:a16="http://schemas.microsoft.com/office/drawing/2014/main" val="3416790749"/>
                    </a:ext>
                  </a:extLst>
                </a:gridCol>
                <a:gridCol w="2720147">
                  <a:extLst>
                    <a:ext uri="{9D8B030D-6E8A-4147-A177-3AD203B41FA5}">
                      <a16:colId xmlns:a16="http://schemas.microsoft.com/office/drawing/2014/main" val="666862423"/>
                    </a:ext>
                  </a:extLst>
                </a:gridCol>
                <a:gridCol w="1319107">
                  <a:extLst>
                    <a:ext uri="{9D8B030D-6E8A-4147-A177-3AD203B41FA5}">
                      <a16:colId xmlns:a16="http://schemas.microsoft.com/office/drawing/2014/main" val="3865946105"/>
                    </a:ext>
                  </a:extLst>
                </a:gridCol>
                <a:gridCol w="1704184">
                  <a:extLst>
                    <a:ext uri="{9D8B030D-6E8A-4147-A177-3AD203B41FA5}">
                      <a16:colId xmlns:a16="http://schemas.microsoft.com/office/drawing/2014/main" val="211889185"/>
                    </a:ext>
                  </a:extLst>
                </a:gridCol>
              </a:tblGrid>
              <a:tr h="46020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Úsek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Název stavby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Délka (km)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Cena (Kč) bez DPH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896787"/>
                  </a:ext>
                </a:extLst>
              </a:tr>
              <a:tr h="334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0301</a:t>
                      </a:r>
                    </a:p>
                  </a:txBody>
                  <a:tcPr marL="72000" marR="7200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Praha–Jílové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15 924 384 353 </a:t>
                      </a:r>
                      <a:endParaRPr lang="en-US" sz="1100" b="0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215063"/>
                  </a:ext>
                </a:extLst>
              </a:tr>
              <a:tr h="334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highlight>
                            <a:srgbClr val="9FE1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0302</a:t>
                      </a:r>
                    </a:p>
                  </a:txBody>
                  <a:tcPr marL="72000" marR="7200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highlight>
                            <a:srgbClr val="9FE1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Jílové–Hostěradice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highlight>
                            <a:srgbClr val="9FE1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63E85"/>
                          </a:solidFill>
                          <a:effectLst/>
                          <a:highlight>
                            <a:srgbClr val="9FE1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10 543 106 328</a:t>
                      </a:r>
                      <a:endParaRPr lang="en-US" sz="1100" b="0" i="0" u="none" strike="noStrike" dirty="0">
                        <a:solidFill>
                          <a:srgbClr val="063E85"/>
                        </a:solidFill>
                        <a:effectLst/>
                        <a:highlight>
                          <a:srgbClr val="9FE1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50724"/>
                  </a:ext>
                </a:extLst>
              </a:tr>
              <a:tr h="334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0303</a:t>
                      </a:r>
                    </a:p>
                  </a:txBody>
                  <a:tcPr marL="72000" marR="7200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Hostěradice–Václavice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14 032 732 623</a:t>
                      </a:r>
                      <a:endParaRPr lang="en-US" sz="1100" b="0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662857"/>
                  </a:ext>
                </a:extLst>
              </a:tr>
              <a:tr h="334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0304</a:t>
                      </a:r>
                    </a:p>
                  </a:txBody>
                  <a:tcPr marL="72000" marR="7200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Václavice–Voračice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12 460 746 161</a:t>
                      </a:r>
                      <a:endParaRPr lang="en-US" sz="1100" b="0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69619"/>
                  </a:ext>
                </a:extLst>
              </a:tr>
              <a:tr h="334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0305/I</a:t>
                      </a:r>
                    </a:p>
                  </a:txBody>
                  <a:tcPr marL="72000" marR="7200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Voračice–Nová Hospoda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13 811 937 766</a:t>
                      </a:r>
                      <a:endParaRPr lang="en-US" sz="1100" b="0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457150"/>
                  </a:ext>
                </a:extLst>
              </a:tr>
              <a:tr h="3346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 km / Kč</a:t>
                      </a:r>
                      <a:r>
                        <a:rPr lang="cs-CZ" sz="1100" b="1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bez DPH</a:t>
                      </a:r>
                      <a:endParaRPr lang="en-US" sz="1100" b="1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66 772 907 231</a:t>
                      </a:r>
                      <a:endParaRPr lang="en-US" sz="1100" b="1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940663"/>
                  </a:ext>
                </a:extLst>
              </a:tr>
            </a:tbl>
          </a:graphicData>
        </a:graphic>
      </p:graphicFrame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E2C8E139-D2A5-45B6-96BB-39629ADB8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94" y="0"/>
            <a:ext cx="4862106" cy="68580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E4A2D13-7C1D-46F4-A7C0-CF1251D9F4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9894" y="0"/>
            <a:ext cx="4862105" cy="68580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339002-C4E8-4C23-B022-424D1B2100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r="5480" b="12311"/>
          <a:stretch/>
        </p:blipFill>
        <p:spPr>
          <a:xfrm>
            <a:off x="7337626" y="0"/>
            <a:ext cx="4846642" cy="6857999"/>
          </a:xfrm>
          <a:prstGeom prst="rect">
            <a:avLst/>
          </a:prstGeom>
          <a:ln>
            <a:noFill/>
          </a:ln>
        </p:spPr>
      </p:pic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F1C07D23-B9AC-4FA4-B95D-90613FB99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22201"/>
              </p:ext>
            </p:extLst>
          </p:nvPr>
        </p:nvGraphicFramePr>
        <p:xfrm>
          <a:off x="488947" y="4065541"/>
          <a:ext cx="6489991" cy="175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022">
                  <a:extLst>
                    <a:ext uri="{9D8B030D-6E8A-4147-A177-3AD203B41FA5}">
                      <a16:colId xmlns:a16="http://schemas.microsoft.com/office/drawing/2014/main" val="666862423"/>
                    </a:ext>
                  </a:extLst>
                </a:gridCol>
                <a:gridCol w="1324600">
                  <a:extLst>
                    <a:ext uri="{9D8B030D-6E8A-4147-A177-3AD203B41FA5}">
                      <a16:colId xmlns:a16="http://schemas.microsoft.com/office/drawing/2014/main" val="3865946105"/>
                    </a:ext>
                  </a:extLst>
                </a:gridCol>
                <a:gridCol w="1684369">
                  <a:extLst>
                    <a:ext uri="{9D8B030D-6E8A-4147-A177-3AD203B41FA5}">
                      <a16:colId xmlns:a16="http://schemas.microsoft.com/office/drawing/2014/main" val="211889185"/>
                    </a:ext>
                  </a:extLst>
                </a:gridCol>
              </a:tblGrid>
              <a:tr h="5875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Silnice – dálniční přivaděče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Délka (km)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Cena (Kč) bez DPH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896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215063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Jižní přivaděč Jílové u Prahy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528 805 533 </a:t>
                      </a:r>
                      <a:endParaRPr lang="en-US" sz="1100" b="0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50724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Přivaděč Týnec n.S.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444 172 741</a:t>
                      </a:r>
                      <a:endParaRPr lang="en-US" sz="1100" b="0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662857"/>
                  </a:ext>
                </a:extLst>
              </a:tr>
              <a:tr h="3323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 km / Kč</a:t>
                      </a:r>
                      <a:r>
                        <a:rPr lang="cs-CZ" sz="1100" b="1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bez</a:t>
                      </a:r>
                      <a:r>
                        <a:rPr lang="cs-CZ" sz="1100" b="1" i="0" u="none" strike="noStrike" baseline="0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DPH</a:t>
                      </a:r>
                      <a:endParaRPr lang="en-US" sz="1100" b="1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en-US" sz="1100" b="1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63E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972 978 294</a:t>
                      </a:r>
                      <a:endParaRPr lang="en-US" sz="1100" b="1" i="0" u="none" strike="noStrike" dirty="0">
                        <a:solidFill>
                          <a:srgbClr val="063E8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940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9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6CE2F-D264-194A-436C-6599E0B25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58A0ACC8-6EEB-9E1D-F35E-56B3208A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556792"/>
            <a:ext cx="105140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1">
              <a:lnSpc>
                <a:spcPct val="140000"/>
              </a:lnSpc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Stavba D3 0305/I Voračice – Nová Hospoda</a:t>
            </a:r>
          </a:p>
          <a:p>
            <a:pPr marL="0" lvl="1">
              <a:lnSpc>
                <a:spcPct val="140000"/>
              </a:lnSpc>
            </a:pP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územní řízení vede Magistrát hlavního města Prahy</a:t>
            </a:r>
            <a:endParaRPr lang="cs-CZ" sz="18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27.11.2025 – vydáno nepravomocné územní rozhodnutí 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Vydané  územní rozhodnutí napadeno odvoláními a probíhá odvolací řízení – 20.4.2026 byl spis předán na odvolacímu orgánu - MD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Předpoklad potvrzení právní moci územního rozhodnutí v návaznosti na průběh odvolacího řízení do konce 11/2026. </a:t>
            </a:r>
            <a:endParaRPr lang="cs-CZ" sz="18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F0755537-11A4-E5D1-C0EE-ACE4959529F0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3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7357B5-780B-B11B-C680-29074B97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87031"/>
            <a:ext cx="10659541" cy="925746"/>
          </a:xfrm>
        </p:spPr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03/2025 – 06/2026</a:t>
            </a: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r>
              <a:rPr lang="cs-CZ" sz="3200" dirty="0">
                <a:solidFill>
                  <a:schemeClr val="accent1"/>
                </a:solidFill>
                <a:ea typeface="SimSun" charset="-122"/>
              </a:rPr>
              <a:t>Aktuální stav územního řízení – hlavní trasa:</a:t>
            </a:r>
            <a:endParaRPr lang="cs-CZ" sz="32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21607EDA-9137-18E9-CDE0-A1A6C36BF103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165980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80233A68-A384-A271-55BB-4CD19299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556792"/>
            <a:ext cx="105140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endParaRPr lang="cs-CZ" sz="1800" u="sng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40000"/>
              </a:lnSpc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Stavba D3 0304 Václavice – Voračice</a:t>
            </a:r>
          </a:p>
          <a:p>
            <a:pPr marL="0" lvl="1">
              <a:lnSpc>
                <a:spcPct val="140000"/>
              </a:lnSpc>
            </a:pP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územní řízení vede Magistrát hlavního města Prahy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kern="12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10.2.2026 – </a:t>
            </a: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vydáno nepravomocné územní rozhodnutí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Vydané  územní rozhodnutí napadeno odvoláními a probíhá odvolací řízení – Do 15.7.2026 předání spisu odvolacímu orgánu - MD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Předpoklad potvrzení právní moci územního rozhodnutí v návaznosti na průběh odvolacího řízení do konce 11/2026. 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7F1ECC11-06FA-B8C6-4A47-B7D7342E7FA1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4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32A101-5CB3-73F0-3098-6853055E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87031"/>
            <a:ext cx="10659541" cy="925746"/>
          </a:xfrm>
        </p:spPr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03/2025 – 06/2026</a:t>
            </a: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r>
              <a:rPr lang="cs-CZ" sz="3200" dirty="0">
                <a:solidFill>
                  <a:schemeClr val="accent1"/>
                </a:solidFill>
                <a:ea typeface="SimSun" charset="-122"/>
              </a:rPr>
              <a:t>Aktuální stav územního řízení – hlavní trasa:</a:t>
            </a:r>
            <a:endParaRPr lang="cs-CZ" sz="32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32E4F9A9-6205-4BA3-C9EF-0DF7D4A24AE1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99088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793A9-893E-3D9E-6988-23380520B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4F1E599E-D772-D9CD-A933-8E9D24C62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556792"/>
            <a:ext cx="105140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140000"/>
              </a:lnSpc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Stavba </a:t>
            </a:r>
            <a:r>
              <a:rPr lang="cs-CZ" sz="1800" b="1" kern="12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D3 0301 – 0303 Praha – </a:t>
            </a: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Václavice</a:t>
            </a:r>
            <a:r>
              <a:rPr lang="cs-CZ" sz="1800" b="1" kern="12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>
              <a:lnSpc>
                <a:spcPct val="140000"/>
              </a:lnSpc>
            </a:pPr>
            <a:endParaRPr lang="cs-CZ" sz="1800" b="1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Územní řízení vede Krajský úřad Libereckého kraje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kern="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Oznámení o zahájení územního řízení bylo zveřejněno 20.8. 2025</a:t>
            </a:r>
            <a:endParaRPr lang="cs-CZ" sz="18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Předpoklad vydání nepravomocného územního rozhodnutí 09-10/2026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řízení podáno 3 300 konkrétních námitek, územní řízení má velmi komplikovaný průběh, opakované námitky systémové podjatosti (aktuálně podána 4. námitka systémové podjatosti úředních osob Krajského úřadu Libereckého kraje) 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Předpoklad potvrzení právní moci územního rozhodnutí v návaznosti na průběh odvolacího řízení do konce 03/2027. 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8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A8112C89-7B11-4433-1C91-F88BB45E7FE6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5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39A422-AA3F-2DCF-A9C7-1AA2E42B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87031"/>
            <a:ext cx="10659541" cy="925746"/>
          </a:xfrm>
        </p:spPr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03/2025 – 06/2026</a:t>
            </a: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r>
              <a:rPr lang="cs-CZ" sz="3200" dirty="0">
                <a:solidFill>
                  <a:schemeClr val="accent1"/>
                </a:solidFill>
                <a:ea typeface="SimSun" charset="-122"/>
              </a:rPr>
              <a:t>Aktuální stav územního řízení – hlavní trasa:</a:t>
            </a:r>
            <a:endParaRPr lang="cs-CZ" sz="32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7BB4D7A4-10BC-E57C-AFBA-64E68C27CF95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344311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F3FE1-E61A-57B1-4E7D-42F7860E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3E34D56B-95BF-2FAE-24B9-0FC0AFF8C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50" y="1772816"/>
            <a:ext cx="105140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140000"/>
              </a:lnSpc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Stavba D3 0301 - Jižní obchvat Jílového u Prahy:</a:t>
            </a:r>
          </a:p>
          <a:p>
            <a:pPr marL="0" lvl="1">
              <a:lnSpc>
                <a:spcPct val="140000"/>
              </a:lnSpc>
            </a:pP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územní řízení vede krajský úřad Středočeského kraje</a:t>
            </a: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Nepravomocné územní rozhodnutí bylo vydáno 6.12.2024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Probíhá odvolací </a:t>
            </a:r>
            <a:r>
              <a:rPr lang="cs-CZ" sz="1800" kern="12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řízení na MMR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Předpoklad vydání pravomocného územního rozhodnutí  08/2026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 algn="just">
              <a:lnSpc>
                <a:spcPct val="140000"/>
              </a:lnSpc>
              <a:buClr>
                <a:srgbClr val="0093D3"/>
              </a:buClr>
            </a:pPr>
            <a:endParaRPr lang="cs-CZ" sz="18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19600220-5DF6-12E1-A847-A43E0CFC4E25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6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A721AC-FE2F-90E1-ED83-979A994D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03/2025 – 06/2026</a:t>
            </a: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br>
              <a:rPr lang="cs-CZ" sz="35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r>
              <a:rPr lang="cs-CZ" sz="3200" dirty="0">
                <a:solidFill>
                  <a:schemeClr val="accent1"/>
                </a:solidFill>
                <a:ea typeface="SimSun" charset="-122"/>
              </a:rPr>
              <a:t>Aktuální stav územního řízení - přivaděče:</a:t>
            </a:r>
            <a:endParaRPr lang="cs-CZ" sz="32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838B992E-CD3F-BA39-06FD-6F252F7F7DF9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69478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80233A68-A384-A271-55BB-4CD19299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50" y="1772816"/>
            <a:ext cx="105140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140000"/>
              </a:lnSpc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Stavba D3 0303 - Přivaděč Týnec nad Sázavou:</a:t>
            </a:r>
          </a:p>
          <a:p>
            <a:pPr marL="0" lvl="1">
              <a:lnSpc>
                <a:spcPct val="140000"/>
              </a:lnSpc>
            </a:pP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1800" kern="12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zemní řízení vede Krajský úřad Středočeského kraje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15.12.2025</a:t>
            </a:r>
            <a:r>
              <a:rPr lang="cs-CZ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vydáno nepravomocné územní rozhodnutí 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Vydané  územní rozhodnutí napadeno odvoláními a probíhá odvolací řízení na MMR</a:t>
            </a:r>
          </a:p>
          <a:p>
            <a:pPr marL="460375" lvl="1" indent="-270900" algn="just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8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Předpoklad potvrzení právní moci územního rozhodnutí v návaznosti na průběh odvolacího řízení do konce 11/2026. </a:t>
            </a: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7F1ECC11-06FA-B8C6-4A47-B7D7342E7FA1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7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32A101-5CB3-73F0-3098-6853055E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03/2025 – 06/2026</a:t>
            </a:r>
            <a:b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br>
              <a:rPr lang="cs-CZ" sz="35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r>
              <a:rPr lang="cs-CZ" sz="3200" dirty="0">
                <a:solidFill>
                  <a:schemeClr val="accent1"/>
                </a:solidFill>
                <a:ea typeface="SimSun" charset="-122"/>
              </a:rPr>
              <a:t>Aktuální stav územního řízení - přivaděče:</a:t>
            </a:r>
            <a:endParaRPr lang="cs-CZ" sz="32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32E4F9A9-6205-4BA3-C9EF-0DF7D4A24AE1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209758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8735C-3A28-1824-9CAC-2E71B790B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EA37518C-8493-48DD-877B-2DE48AEB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836713"/>
            <a:ext cx="10514088" cy="550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1800" b="1" dirty="0">
              <a:solidFill>
                <a:schemeClr val="accent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r>
              <a:rPr lang="cs-CZ" sz="18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Projekční příprava:</a:t>
            </a:r>
            <a:endParaRPr lang="cs-CZ" sz="1700" b="1" u="sng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r>
              <a:rPr lang="cs-CZ" sz="1700" b="1" u="sng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Hlavní trasa: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Dokončeny projektové dokumentace ve stupni DSP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Probíhá příprava zadání prováděcí dokumentace stavby (PDPS)</a:t>
            </a: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17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r>
              <a:rPr lang="cs-CZ" sz="1700" b="1" u="sng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Přivaděče:</a:t>
            </a:r>
            <a:endParaRPr lang="cs-CZ" sz="1700" b="1" u="sng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kern="12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Dokončeny projektové dokumentace ve stupni DSP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Probíhá příprava zadání prováděcí dokumentace stavby (PDPS)</a:t>
            </a:r>
            <a:endParaRPr lang="cs-CZ" sz="17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7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r>
              <a:rPr lang="cs-CZ" sz="17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Inženýrská činnost pro povolení záměru: 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kern="12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03/2026 zahájena postupně na všech stavbách 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7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Předpoklad podání žádostí o povolení záměru do konce 11/2026</a:t>
            </a: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EBF44028-3154-77B9-B30F-1080B0B8168D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8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F7B75E-2A44-6506-4B7D-04CC602E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456206"/>
          </a:xfrm>
        </p:spPr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</a:t>
            </a:r>
            <a:r>
              <a:rPr lang="cs-CZ" sz="1800" dirty="0">
                <a:ea typeface="SimSun" charset="-122"/>
              </a:rPr>
              <a:t>03/2025 – 06/2026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584419EC-382F-2D67-B1AE-9A4DAA764A86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236523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80233A68-A384-A271-55BB-4CD19299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486151"/>
            <a:ext cx="10514088" cy="509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189475" lvl="1">
              <a:lnSpc>
                <a:spcPct val="140000"/>
              </a:lnSpc>
              <a:buClr>
                <a:srgbClr val="0093D3"/>
              </a:buClr>
            </a:pPr>
            <a:r>
              <a:rPr lang="cs-CZ" sz="1600" b="1" u="sng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D3 301-602 Tunel Kamenná Vrata, podrobný GTP</a:t>
            </a: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realizace formou ražby průzkumné štoly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předpokládané náklady 417 mil. Kč bez DPH, délka průzkumné štoly 1617 m</a:t>
            </a:r>
            <a:endParaRPr lang="cs-CZ" sz="1600" dirty="0">
              <a:solidFill>
                <a:srgbClr val="00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HelveticaNeueLT Com 35 Th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Datum zahájení průzkumných prací </a:t>
            </a: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- 27.11.2024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od 05/2025 probíhá ražba vlastní průzkumné štoly, aktuálně vyraženo 630 m (39%)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Předpoklad dokončení ražby do 09/2027</a:t>
            </a: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endParaRPr lang="cs-CZ" sz="1600" dirty="0">
              <a:solidFill>
                <a:srgbClr val="00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HelveticaNeueLT Com 35 Th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r>
              <a:rPr lang="cs-CZ" sz="1600" b="1" u="sng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D3 302-603 Tunel Luka, podrobný GTP</a:t>
            </a:r>
            <a:r>
              <a:rPr lang="cs-CZ" sz="1600" b="1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realizace</a:t>
            </a:r>
            <a:r>
              <a:rPr lang="cs-CZ" sz="16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 formou ražby průzkumné štoly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předpokládané náklady </a:t>
            </a: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408</a:t>
            </a:r>
            <a:r>
              <a:rPr lang="cs-CZ" sz="16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 mil. Kč bez DPH, délka průzkumné štoly 1480 m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Datum zahájení průzkumných prací </a:t>
            </a: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- 5.3.2025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probíhají přípravné práce (zřízení přístupu na pracoviště průzkumu, zakládání portálu průzkumné štoly, </a:t>
            </a:r>
            <a:r>
              <a:rPr lang="cs-CZ" sz="1600" u="sng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předpoklad zahájení vlastní ražby průzkumné štoly 07/2026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r>
              <a:rPr lang="cs-CZ" sz="16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NeueLT Com 35 Th"/>
              </a:rPr>
              <a:t>Předpoklad dokončení ražby do 08/2028</a:t>
            </a: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700" dirty="0">
              <a:solidFill>
                <a:srgbClr val="00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HelveticaNeueLT Com 35 Th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700" dirty="0">
              <a:solidFill>
                <a:srgbClr val="00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HelveticaNeueLT Com 35 Th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kern="100" dirty="0">
              <a:solidFill>
                <a:srgbClr val="00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0375" lvl="1" indent="-270900">
              <a:lnSpc>
                <a:spcPct val="140000"/>
              </a:lnSpc>
              <a:buClr>
                <a:srgbClr val="0093D3"/>
              </a:buClr>
              <a:buFont typeface="System Font Regular"/>
              <a:buChar char="▸"/>
            </a:pPr>
            <a:endParaRPr lang="cs-CZ" sz="1800" kern="1200" dirty="0">
              <a:solidFill>
                <a:srgbClr val="0033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475" lvl="1">
              <a:lnSpc>
                <a:spcPct val="140000"/>
              </a:lnSpc>
              <a:buClr>
                <a:srgbClr val="0093D3"/>
              </a:buClr>
            </a:pPr>
            <a:b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7F1ECC11-06FA-B8C6-4A47-B7D7342E7FA1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9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32A101-5CB3-73F0-3098-6853055E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365125"/>
          </a:xfrm>
        </p:spPr>
        <p:txBody>
          <a:bodyPr/>
          <a:lstStyle/>
          <a:p>
            <a:r>
              <a:rPr lang="cs-CZ" sz="2000" dirty="0">
                <a:ea typeface="SimSun" charset="-122"/>
              </a:rPr>
              <a:t>Vývoj přípravy stavby středočeské dálnice D3 v období 03/2025 – 06/2026</a:t>
            </a:r>
            <a:br>
              <a:rPr lang="cs-CZ" sz="2000" dirty="0">
                <a:ea typeface="SimSun" charset="-122"/>
              </a:rPr>
            </a:br>
            <a:br>
              <a:rPr lang="cs-CZ" sz="2000" dirty="0">
                <a:ea typeface="SimSun" charset="-122"/>
              </a:rPr>
            </a:br>
            <a:r>
              <a:rPr lang="cs-CZ" sz="2000" dirty="0">
                <a:solidFill>
                  <a:schemeClr val="accent1"/>
                </a:solidFill>
                <a:ea typeface="SimSun" charset="-122"/>
              </a:rPr>
              <a:t>Zajišťování podkladů pro další projekční přípravu: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32E4F9A9-6205-4BA3-C9EF-0DF7D4A24AE1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11036592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RSD-01">
      <a:dk1>
        <a:srgbClr val="000000"/>
      </a:dk1>
      <a:lt1>
        <a:srgbClr val="FFFFFF"/>
      </a:lt1>
      <a:dk2>
        <a:srgbClr val="094179"/>
      </a:dk2>
      <a:lt2>
        <a:srgbClr val="E7E6E6"/>
      </a:lt2>
      <a:accent1>
        <a:srgbClr val="0096DC"/>
      </a:accent1>
      <a:accent2>
        <a:srgbClr val="FF5800"/>
      </a:accent2>
      <a:accent3>
        <a:srgbClr val="AEB3AB"/>
      </a:accent3>
      <a:accent4>
        <a:srgbClr val="E00034"/>
      </a:accent4>
      <a:accent5>
        <a:srgbClr val="69BE28"/>
      </a:accent5>
      <a:accent6>
        <a:srgbClr val="DDE5D9"/>
      </a:accent6>
      <a:hlink>
        <a:srgbClr val="0095DB"/>
      </a:hlink>
      <a:folHlink>
        <a:srgbClr val="094179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d_ppt" id="{710F98F0-9674-D841-836E-2335916C9CE0}" vid="{5521DED5-073C-F54A-9865-A3DE8DAA9F0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3ecc1e-6ccf-4779-85a4-ef2a03d41865">
      <Terms xmlns="http://schemas.microsoft.com/office/infopath/2007/PartnerControls"/>
    </lcf76f155ced4ddcb4097134ff3c332f>
    <TaxCatchAll xmlns="2634e8ba-7a63-43b3-8f3c-28ff9c05281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0A7A3984BC0C4B851F012CFC4E5002" ma:contentTypeVersion="10" ma:contentTypeDescription="Create a new document." ma:contentTypeScope="" ma:versionID="3411804174ca564e021e48aae55fd1d2">
  <xsd:schema xmlns:xsd="http://www.w3.org/2001/XMLSchema" xmlns:xs="http://www.w3.org/2001/XMLSchema" xmlns:p="http://schemas.microsoft.com/office/2006/metadata/properties" xmlns:ns2="013ecc1e-6ccf-4779-85a4-ef2a03d41865" xmlns:ns3="2634e8ba-7a63-43b3-8f3c-28ff9c052819" targetNamespace="http://schemas.microsoft.com/office/2006/metadata/properties" ma:root="true" ma:fieldsID="a16c97a6c8495e0c4239d20116b8fa77" ns2:_="" ns3:_="">
    <xsd:import namespace="013ecc1e-6ccf-4779-85a4-ef2a03d41865"/>
    <xsd:import namespace="2634e8ba-7a63-43b3-8f3c-28ff9c0528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ecc1e-6ccf-4779-85a4-ef2a03d418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6a11e0e-c5e3-41ac-8708-5079605621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4e8ba-7a63-43b3-8f3c-28ff9c05281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d85c7df-0c45-4f32-9bbd-cd8fec2cf539}" ma:internalName="TaxCatchAll" ma:showField="CatchAllData" ma:web="2634e8ba-7a63-43b3-8f3c-28ff9c0528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3DBA78-E0FA-4A29-88C5-6ACE2352920B}">
  <ds:schemaRefs>
    <ds:schemaRef ds:uri="http://schemas.microsoft.com/office/2006/metadata/properties"/>
    <ds:schemaRef ds:uri="http://schemas.microsoft.com/office/infopath/2007/PartnerControls"/>
    <ds:schemaRef ds:uri="013ecc1e-6ccf-4779-85a4-ef2a03d41865"/>
    <ds:schemaRef ds:uri="2634e8ba-7a63-43b3-8f3c-28ff9c052819"/>
  </ds:schemaRefs>
</ds:datastoreItem>
</file>

<file path=customXml/itemProps2.xml><?xml version="1.0" encoding="utf-8"?>
<ds:datastoreItem xmlns:ds="http://schemas.openxmlformats.org/officeDocument/2006/customXml" ds:itemID="{2E53B2DB-026D-4456-89C9-E270DC85F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3ecc1e-6ccf-4779-85a4-ef2a03d41865"/>
    <ds:schemaRef ds:uri="2634e8ba-7a63-43b3-8f3c-28ff9c0528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D59CE2-7221-4917-8C64-964C1956CB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rsd_ppt</Template>
  <TotalTime>10346</TotalTime>
  <Words>1998</Words>
  <Application>Microsoft Office PowerPoint</Application>
  <PresentationFormat>Širokoúhlá obrazovka</PresentationFormat>
  <Paragraphs>336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SimSun</vt:lpstr>
      <vt:lpstr>Aptos</vt:lpstr>
      <vt:lpstr>Arial</vt:lpstr>
      <vt:lpstr>Calibri</vt:lpstr>
      <vt:lpstr>HelveticaNeueLT Pro 45 Lt</vt:lpstr>
      <vt:lpstr>Symbol</vt:lpstr>
      <vt:lpstr>System Font Regular</vt:lpstr>
      <vt:lpstr>Motiv Office</vt:lpstr>
      <vt:lpstr>Prezentace aplikace PowerPoint</vt:lpstr>
      <vt:lpstr>Prezentace aplikace PowerPoint</vt:lpstr>
      <vt:lpstr>Vývoj přípravy stavby středočeské dálnice D3 v období 03/2025 – 06/2026  Aktuální stav územního řízení – hlavní trasa:</vt:lpstr>
      <vt:lpstr>Vývoj přípravy stavby středočeské dálnice D3 v období 03/2025 – 06/2026  Aktuální stav územního řízení – hlavní trasa:</vt:lpstr>
      <vt:lpstr>Vývoj přípravy stavby středočeské dálnice D3 v období 03/2025 – 06/2026  Aktuální stav územního řízení – hlavní trasa:</vt:lpstr>
      <vt:lpstr>Vývoj přípravy stavby středočeské dálnice D3 v období 03/2025 – 06/2026  Aktuální stav územního řízení - přivaděče:</vt:lpstr>
      <vt:lpstr>Vývoj přípravy stavby středočeské dálnice D3 v období 03/2025 – 06/2026  Aktuální stav územního řízení - přivaděče:</vt:lpstr>
      <vt:lpstr>Vývoj přípravy stavby středočeské dálnice D3 v období 03/2025 – 06/2026</vt:lpstr>
      <vt:lpstr>Vývoj přípravy stavby středočeské dálnice D3 v období 03/2025 – 06/2026  Zajišťování podkladů pro další projekční přípravu:</vt:lpstr>
      <vt:lpstr>Vývoj přípravy stavby středočeské dálnice D3 v období 03/2025 – 06/2026   Zajišťování podkladů pro další projekční přípravu: </vt:lpstr>
      <vt:lpstr>Vývoj přípravy stavby středočeské dálnice D3 v období 03/2025 – 06/2026 </vt:lpstr>
      <vt:lpstr>Vývoj přípravy stavby středočeské dálnice D3 v období 03/2025 – 06/2026  Další přípravné práce:</vt:lpstr>
      <vt:lpstr>Vývoj přípravy stavby středočeské dálnice D3 v období 03/2025 – 06/2026  Další přípravné práce:</vt:lpstr>
      <vt:lpstr>Vývoj přípravy stavby středočeské dálnice D3 v období 03/2025 – 06/2026  Majetkoprávní příprava </vt:lpstr>
      <vt:lpstr>Vývoj přípravy stavby středočeské dálnice D3 v období 03/2025 – 06/2026  </vt:lpstr>
      <vt:lpstr>Vývoj přípravy stavby středočeské dálnice D3 v období 06/2025 – 06/2026  Zahájena příprava komplexních pozemkových úprav</vt:lpstr>
      <vt:lpstr>Koordinace přípravy dálnice D3 Středočeská s projektem „Rozšíření vodárenské soustavby v koridoru dálnice D3 </vt:lpstr>
      <vt:lpstr>Předpokládaný další vývoj přípravy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Urbancová Zuzana Mgr.</dc:creator>
  <cp:lastModifiedBy>Urbancová Zuzana Mgr.</cp:lastModifiedBy>
  <cp:revision>68</cp:revision>
  <dcterms:created xsi:type="dcterms:W3CDTF">2024-05-20T09:22:03Z</dcterms:created>
  <dcterms:modified xsi:type="dcterms:W3CDTF">2026-06-30T10:45:22Z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0x010100950A7A3984BC0C4B851F012CFC4E5002</vt:lpwstr>
  </property>
</Properties>
</file>